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26" r:id="rId4"/>
    <p:sldId id="332" r:id="rId5"/>
    <p:sldId id="328" r:id="rId6"/>
    <p:sldId id="294" r:id="rId7"/>
    <p:sldId id="329" r:id="rId8"/>
    <p:sldId id="293" r:id="rId9"/>
    <p:sldId id="330" r:id="rId10"/>
    <p:sldId id="324" r:id="rId11"/>
    <p:sldId id="331" r:id="rId12"/>
    <p:sldId id="325" r:id="rId13"/>
    <p:sldId id="33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33" autoAdjust="0"/>
  </p:normalViewPr>
  <p:slideViewPr>
    <p:cSldViewPr>
      <p:cViewPr varScale="1">
        <p:scale>
          <a:sx n="72" d="100"/>
          <a:sy n="72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E85F4-7C79-49C9-9592-1996CD340D40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19050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 </a:t>
            </a:r>
            <a:r>
              <a:rPr lang="en-US" sz="8800" b="1">
                <a:solidFill>
                  <a:srgbClr val="002060"/>
                </a:solidFill>
                <a:latin typeface="Calibri" pitchFamily="34" charset="0"/>
                <a:ea typeface="+mj-ea"/>
                <a:cs typeface="+mj-cs"/>
              </a:rPr>
              <a:t>9</a:t>
            </a:r>
            <a:endParaRPr kumimoji="0" lang="en-US" sz="8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3124200"/>
            <a:ext cx="9144000" cy="11430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5400">
                <a:solidFill>
                  <a:srgbClr val="C00000"/>
                </a:solidFill>
                <a:latin typeface="Calibri" pitchFamily="34" charset="0"/>
              </a:rPr>
              <a:t>Enzyme Regulation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Regulation of Enzyme 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Enzyme quantity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(regulation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of gene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expression) are controlled by: 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3335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1. Transcription.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8288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2. Translation.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2098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3. Enzyme turnover.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37584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Response time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is between fractions of seconds to hours.</a:t>
            </a:r>
            <a:endParaRPr lang="en-M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4186535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Four types of enzyme activity:</a:t>
            </a:r>
            <a:endParaRPr lang="en-M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46020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1. Allosteric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regulation.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502027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2. Covalent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modification.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54408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3. Proteolytic cleavage of proenzyme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586293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4. Association-disassociation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5863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</a:rPr>
              <a:t>-	The </a:t>
            </a:r>
            <a:r>
              <a:rPr lang="en-MY" sz="2400">
                <a:solidFill>
                  <a:srgbClr val="C00000"/>
                </a:solidFill>
              </a:rPr>
              <a:t>overall synthesis and degradation of a particular </a:t>
            </a:r>
            <a:r>
              <a:rPr lang="en-MY" sz="2400" smtClean="0">
                <a:solidFill>
                  <a:srgbClr val="C00000"/>
                </a:solidFill>
              </a:rPr>
              <a:t>enzyme.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2971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-	The amount of </a:t>
            </a:r>
            <a:r>
              <a:rPr lang="en-MY" sz="2400" smtClean="0">
                <a:solidFill>
                  <a:srgbClr val="C00000"/>
                </a:solidFill>
              </a:rPr>
              <a:t>enzyme can </a:t>
            </a:r>
            <a:r>
              <a:rPr lang="en-MY" sz="2400">
                <a:solidFill>
                  <a:srgbClr val="C00000"/>
                </a:solidFill>
              </a:rPr>
              <a:t>be increased by increasing its rate of synthesis, decreasing the rate of its degradation, or both.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895600" y="1600199"/>
            <a:ext cx="5105400" cy="522000"/>
            <a:chOff x="2895600" y="1600199"/>
            <a:chExt cx="5105400" cy="522000"/>
          </a:xfrm>
        </p:grpSpPr>
        <p:sp>
          <p:nvSpPr>
            <p:cNvPr id="16" name="TextBox 15"/>
            <p:cNvSpPr txBox="1"/>
            <p:nvPr/>
          </p:nvSpPr>
          <p:spPr>
            <a:xfrm>
              <a:off x="3200400" y="1600200"/>
              <a:ext cx="480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233363" algn="l"/>
                </a:tabLst>
              </a:pPr>
              <a:r>
                <a:rPr lang="en-MY" sz="2400">
                  <a:solidFill>
                    <a:srgbClr val="FF0000"/>
                  </a:solidFill>
                </a:rPr>
                <a:t>rate of </a:t>
              </a:r>
              <a:r>
                <a:rPr lang="en-MY" sz="2400" smtClean="0">
                  <a:solidFill>
                    <a:srgbClr val="FF0000"/>
                  </a:solidFill>
                </a:rPr>
                <a:t>biosynthesis/genetic </a:t>
              </a:r>
              <a:r>
                <a:rPr lang="en-MY" sz="240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2" name="Right Brace 1"/>
            <p:cNvSpPr/>
            <p:nvPr/>
          </p:nvSpPr>
          <p:spPr>
            <a:xfrm>
              <a:off x="2895600" y="1600199"/>
              <a:ext cx="228600" cy="522000"/>
            </a:xfrm>
            <a:prstGeom prst="rightBrac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429039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9" grpId="0"/>
      <p:bldP spid="20" grpId="0"/>
      <p:bldP spid="21" grpId="0"/>
      <p:bldP spid="22" grpId="0"/>
      <p:bldP spid="2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Allosteric Regulation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Allosteric enzymes - from the Greek allos for "other" and stereos for "shape" (or site) meaning "other site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".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25908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Conformational </a:t>
            </a: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changes in one part of an enzyme that then affect the overall conformation of the active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site.</a:t>
            </a:r>
            <a:endParaRPr lang="en-M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3733800"/>
            <a:ext cx="556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200" dirty="0" smtClean="0">
                <a:solidFill>
                  <a:srgbClr val="C00000"/>
                </a:solidFill>
              </a:rPr>
              <a:t>-	Causes </a:t>
            </a:r>
            <a:r>
              <a:rPr lang="en-MY" sz="2200" dirty="0">
                <a:solidFill>
                  <a:srgbClr val="C00000"/>
                </a:solidFill>
              </a:rPr>
              <a:t>an increase or decrease in </a:t>
            </a:r>
            <a:r>
              <a:rPr lang="en-MY" sz="2200" dirty="0" smtClean="0">
                <a:solidFill>
                  <a:srgbClr val="C00000"/>
                </a:solidFill>
              </a:rPr>
              <a:t>activity.</a:t>
            </a:r>
            <a:endParaRPr lang="en-MY" sz="22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114800"/>
            <a:ext cx="487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200" dirty="0" smtClean="0">
                <a:solidFill>
                  <a:srgbClr val="C00000"/>
                </a:solidFill>
              </a:rPr>
              <a:t>-	These </a:t>
            </a:r>
            <a:r>
              <a:rPr lang="en-MY" sz="2200" dirty="0">
                <a:solidFill>
                  <a:srgbClr val="C00000"/>
                </a:solidFill>
              </a:rPr>
              <a:t>metabolites are </a:t>
            </a:r>
            <a:r>
              <a:rPr lang="en-MY" sz="2200" dirty="0" smtClean="0">
                <a:solidFill>
                  <a:srgbClr val="C00000"/>
                </a:solidFill>
              </a:rPr>
              <a:t>called </a:t>
            </a:r>
            <a:r>
              <a:rPr lang="en-MY" sz="2200" dirty="0">
                <a:solidFill>
                  <a:srgbClr val="C00000"/>
                </a:solidFill>
              </a:rPr>
              <a:t>allosteric activators or allosteric </a:t>
            </a:r>
            <a:r>
              <a:rPr lang="en-MY" sz="2200" dirty="0" smtClean="0">
                <a:solidFill>
                  <a:srgbClr val="C00000"/>
                </a:solidFill>
              </a:rPr>
              <a:t>inhibitors.</a:t>
            </a:r>
            <a:endParaRPr lang="en-MY" sz="2200" dirty="0">
              <a:solidFill>
                <a:srgbClr val="C00000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32194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81000" y="1782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Allosteric enzymes usually have quarternary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structure (multiple subunits) and bind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to site other than the active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site.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49530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Efficient </a:t>
            </a: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use of biosynthetic precursors and energy.</a:t>
            </a:r>
          </a:p>
        </p:txBody>
      </p:sp>
    </p:spTree>
    <p:extLst>
      <p:ext uri="{BB962C8B-B14F-4D97-AF65-F5344CB8AC3E}">
        <p14:creationId xmlns:p14="http://schemas.microsoft.com/office/powerpoint/2010/main" val="22356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23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Allosteric Regulation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2281535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V</a:t>
            </a:r>
            <a:r>
              <a:rPr lang="en-MY" sz="2400" baseline="-2500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 vs [S] plots give sigmoidal curve for at least one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substrate.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General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effects of allosteric regulation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: </a:t>
            </a:r>
          </a:p>
        </p:txBody>
      </p:sp>
      <p:pic>
        <p:nvPicPr>
          <p:cNvPr id="6" name="Picture 6" descr="FG05_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55665"/>
            <a:ext cx="4152900" cy="285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57222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-	Binding of this allosteric inhibitor or this activator does not </a:t>
            </a:r>
            <a:r>
              <a:rPr lang="en-MY" sz="2400" dirty="0" smtClean="0">
                <a:solidFill>
                  <a:srgbClr val="C00000"/>
                </a:solidFill>
              </a:rPr>
              <a:t>effect terminal enzymatic actions or </a:t>
            </a:r>
            <a:r>
              <a:rPr lang="en-MY" sz="2400" dirty="0" err="1">
                <a:solidFill>
                  <a:srgbClr val="C00000"/>
                </a:solidFill>
              </a:rPr>
              <a:t>V</a:t>
            </a:r>
            <a:r>
              <a:rPr lang="en-MY" sz="2400" baseline="-25000" dirty="0" err="1">
                <a:solidFill>
                  <a:srgbClr val="C00000"/>
                </a:solidFill>
              </a:rPr>
              <a:t>max</a:t>
            </a:r>
            <a:r>
              <a:rPr lang="en-MY" sz="2400" dirty="0">
                <a:solidFill>
                  <a:srgbClr val="C00000"/>
                </a:solidFill>
              </a:rPr>
              <a:t>, but does alter </a:t>
            </a:r>
            <a:r>
              <a:rPr lang="en-MY" sz="2400" dirty="0" smtClean="0">
                <a:solidFill>
                  <a:srgbClr val="C00000"/>
                </a:solidFill>
              </a:rPr>
              <a:t>K</a:t>
            </a:r>
            <a:r>
              <a:rPr lang="en-MY" sz="2400" baseline="-25000" dirty="0" smtClean="0">
                <a:solidFill>
                  <a:srgbClr val="C00000"/>
                </a:solidFill>
              </a:rPr>
              <a:t>m</a:t>
            </a:r>
            <a:r>
              <a:rPr lang="en-MY" sz="2400" dirty="0" smtClean="0">
                <a:solidFill>
                  <a:srgbClr val="C00000"/>
                </a:solidFill>
              </a:rPr>
              <a:t>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4004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1. A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positive effector activates the enzyme (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an activator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8000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2. A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negative effector inhibits the enzyme (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an inhibitor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527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Allosteric Regulation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End products are often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inhibitors.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1394937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-	</a:t>
            </a:r>
            <a:r>
              <a:rPr lang="en-MY" sz="2400" dirty="0" smtClean="0">
                <a:solidFill>
                  <a:srgbClr val="C00000"/>
                </a:solidFill>
              </a:rPr>
              <a:t>Occurs </a:t>
            </a:r>
            <a:r>
              <a:rPr lang="en-MY" sz="2400" dirty="0">
                <a:solidFill>
                  <a:srgbClr val="C00000"/>
                </a:solidFill>
              </a:rPr>
              <a:t>when an end-product of a pathway accumulates.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764268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-	</a:t>
            </a:r>
            <a:r>
              <a:rPr lang="en-MY" sz="2400" dirty="0" smtClean="0">
                <a:solidFill>
                  <a:srgbClr val="C00000"/>
                </a:solidFill>
              </a:rPr>
              <a:t>The </a:t>
            </a:r>
            <a:r>
              <a:rPr lang="en-MY" sz="2400" dirty="0">
                <a:solidFill>
                  <a:srgbClr val="C00000"/>
                </a:solidFill>
              </a:rPr>
              <a:t>end-product </a:t>
            </a:r>
            <a:r>
              <a:rPr lang="en-MY" sz="2400" dirty="0" smtClean="0">
                <a:solidFill>
                  <a:srgbClr val="C00000"/>
                </a:solidFill>
              </a:rPr>
              <a:t>binds </a:t>
            </a:r>
            <a:r>
              <a:rPr lang="en-MY" sz="2400" dirty="0">
                <a:solidFill>
                  <a:srgbClr val="C00000"/>
                </a:solidFill>
              </a:rPr>
              <a:t>to the regulatory enzyme at the start of the pathway and decreases its activity.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25146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1</a:t>
            </a:r>
            <a:r>
              <a:rPr lang="en-MY" sz="2400" baseline="30000" dirty="0" smtClean="0">
                <a:solidFill>
                  <a:srgbClr val="C00000"/>
                </a:solidFill>
              </a:rPr>
              <a:t>st</a:t>
            </a:r>
            <a:r>
              <a:rPr lang="en-MY" sz="2400" dirty="0" smtClean="0">
                <a:solidFill>
                  <a:srgbClr val="C00000"/>
                </a:solidFill>
              </a:rPr>
              <a:t> </a:t>
            </a:r>
            <a:r>
              <a:rPr lang="en-MY" sz="2400" dirty="0">
                <a:solidFill>
                  <a:srgbClr val="C00000"/>
                </a:solidFill>
              </a:rPr>
              <a:t>committed step of a biosynthetic pathway or enzymes at pathway branch points often regulated by feedback inhibition.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" contras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29000"/>
            <a:ext cx="7162801" cy="2902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09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Allosteric Regulation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i.e. Phosphofructokinase(PFK).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5105401"/>
            <a:ext cx="5029199" cy="35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914400" y="3500735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2400" dirty="0">
                <a:solidFill>
                  <a:srgbClr val="C00000"/>
                </a:solidFill>
              </a:rPr>
              <a:t>PFK </a:t>
            </a:r>
            <a:r>
              <a:rPr lang="en-MY" sz="2400" dirty="0" err="1">
                <a:solidFill>
                  <a:srgbClr val="C00000"/>
                </a:solidFill>
              </a:rPr>
              <a:t>catalyzes</a:t>
            </a:r>
            <a:r>
              <a:rPr lang="en-MY" sz="2400" dirty="0">
                <a:solidFill>
                  <a:srgbClr val="C00000"/>
                </a:solidFill>
              </a:rPr>
              <a:t> 1</a:t>
            </a:r>
            <a:r>
              <a:rPr lang="en-MY" sz="2400" baseline="30000" dirty="0">
                <a:solidFill>
                  <a:srgbClr val="C00000"/>
                </a:solidFill>
              </a:rPr>
              <a:t>st</a:t>
            </a:r>
            <a:r>
              <a:rPr lang="en-MY" sz="2400" dirty="0">
                <a:solidFill>
                  <a:srgbClr val="C00000"/>
                </a:solidFill>
              </a:rPr>
              <a:t> committed step in </a:t>
            </a:r>
            <a:r>
              <a:rPr lang="en-MY" sz="2400" dirty="0" smtClean="0">
                <a:solidFill>
                  <a:srgbClr val="C00000"/>
                </a:solidFill>
              </a:rPr>
              <a:t>glycolysis.</a:t>
            </a:r>
            <a:endParaRPr lang="en-MY" sz="2400" dirty="0">
              <a:solidFill>
                <a:srgbClr val="C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4400" y="42672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dirty="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2400" dirty="0" err="1" smtClean="0">
                <a:solidFill>
                  <a:srgbClr val="C00000"/>
                </a:solidFill>
              </a:rPr>
              <a:t>Phosphoenolpyruvate</a:t>
            </a:r>
            <a:r>
              <a:rPr lang="en-MY" sz="2400" dirty="0" smtClean="0">
                <a:solidFill>
                  <a:srgbClr val="C00000"/>
                </a:solidFill>
              </a:rPr>
              <a:t> (PEP) </a:t>
            </a:r>
            <a:r>
              <a:rPr lang="en-MY" sz="2400" dirty="0">
                <a:solidFill>
                  <a:srgbClr val="C00000"/>
                </a:solidFill>
              </a:rPr>
              <a:t>is an allosteric inhibitor of </a:t>
            </a:r>
            <a:r>
              <a:rPr lang="en-MY" sz="2400" dirty="0" smtClean="0">
                <a:solidFill>
                  <a:srgbClr val="C00000"/>
                </a:solidFill>
              </a:rPr>
              <a:t>PFK.</a:t>
            </a:r>
            <a:endParaRPr lang="en-MY" sz="2400" dirty="0">
              <a:solidFill>
                <a:srgbClr val="C0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362200" y="5334000"/>
            <a:ext cx="781543" cy="685800"/>
            <a:chOff x="3547131" y="5181600"/>
            <a:chExt cx="720069" cy="685800"/>
          </a:xfrm>
        </p:grpSpPr>
        <p:sp>
          <p:nvSpPr>
            <p:cNvPr id="3" name="TextBox 2"/>
            <p:cNvSpPr txBox="1"/>
            <p:nvPr/>
          </p:nvSpPr>
          <p:spPr>
            <a:xfrm>
              <a:off x="3547131" y="5405735"/>
              <a:ext cx="7200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  <a:latin typeface="Britannic Bold" pitchFamily="34" charset="0"/>
                  <a:cs typeface="Aharoni" pitchFamily="2" charset="-79"/>
                </a:rPr>
                <a:t>PFK</a:t>
              </a:r>
              <a:endParaRPr lang="en-US" sz="2400" b="1" dirty="0">
                <a:solidFill>
                  <a:srgbClr val="FF0000"/>
                </a:solidFill>
                <a:latin typeface="Britannic Bold" pitchFamily="34" charset="0"/>
                <a:cs typeface="Aharoni" pitchFamily="2" charset="-79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3907166" y="5181600"/>
              <a:ext cx="0" cy="30479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3234670" y="5562600"/>
            <a:ext cx="2556530" cy="400110"/>
            <a:chOff x="4419600" y="2286000"/>
            <a:chExt cx="4514039" cy="400110"/>
          </a:xfrm>
        </p:grpSpPr>
        <p:grpSp>
          <p:nvGrpSpPr>
            <p:cNvPr id="20" name="Group 19"/>
            <p:cNvGrpSpPr/>
            <p:nvPr/>
          </p:nvGrpSpPr>
          <p:grpSpPr>
            <a:xfrm>
              <a:off x="4419600" y="2362198"/>
              <a:ext cx="4038600" cy="152401"/>
              <a:chOff x="4419600" y="2209800"/>
              <a:chExt cx="4038600" cy="304801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8458200" y="2209800"/>
                <a:ext cx="0" cy="304801"/>
              </a:xfrm>
              <a:prstGeom prst="line">
                <a:avLst/>
              </a:prstGeom>
              <a:ln w="7620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H="1">
                <a:off x="4419600" y="2514601"/>
                <a:ext cx="4038600" cy="0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7757777" y="2286000"/>
              <a:ext cx="1175862" cy="400110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PEP</a:t>
              </a:r>
              <a:endParaRPr lang="en-US" sz="2000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0309"/>
            <a:ext cx="3048000" cy="6621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848600" y="5715001"/>
            <a:ext cx="914400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22" name="Group 21"/>
          <p:cNvGrpSpPr/>
          <p:nvPr/>
        </p:nvGrpSpPr>
        <p:grpSpPr>
          <a:xfrm>
            <a:off x="7239000" y="1600200"/>
            <a:ext cx="836052" cy="381000"/>
            <a:chOff x="7162800" y="1600201"/>
            <a:chExt cx="836052" cy="381000"/>
          </a:xfrm>
        </p:grpSpPr>
        <p:cxnSp>
          <p:nvCxnSpPr>
            <p:cNvPr id="23" name="Straight Arrow Connector 22"/>
            <p:cNvCxnSpPr/>
            <p:nvPr/>
          </p:nvCxnSpPr>
          <p:spPr>
            <a:xfrm flipH="1">
              <a:off x="7162800" y="1789201"/>
              <a:ext cx="2286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7366948" y="1600201"/>
              <a:ext cx="631904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91400" y="161186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Britannic Bold" pitchFamily="34" charset="0"/>
                  <a:cs typeface="Aharoni" pitchFamily="2" charset="-79"/>
                </a:rPr>
                <a:t>PFK</a:t>
              </a:r>
              <a:endParaRPr lang="en-US" b="1" dirty="0">
                <a:solidFill>
                  <a:srgbClr val="FF0000"/>
                </a:solidFill>
                <a:latin typeface="Britannic Bold" pitchFamily="34" charset="0"/>
                <a:cs typeface="Aharoni" pitchFamily="2" charset="-79"/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9" y="1447800"/>
            <a:ext cx="2117735" cy="199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71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4" grpId="0"/>
      <p:bldP spid="46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Covalent modification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Modification of catalytic or other properties of proteins by </a:t>
            </a:r>
            <a:r>
              <a:rPr lang="en-MY" sz="2400" smtClean="0">
                <a:solidFill>
                  <a:srgbClr val="FF0000"/>
                </a:solidFill>
              </a:rPr>
              <a:t>a </a:t>
            </a:r>
            <a:r>
              <a:rPr lang="en-MY" sz="2400">
                <a:solidFill>
                  <a:srgbClr val="FF0000"/>
                </a:solidFill>
              </a:rPr>
              <a:t>modifying group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 to a specific functional group on the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enzyme.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800600"/>
            <a:ext cx="5417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Require one enzyme for activation and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another for inactivation.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627132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Reversible regulatory mechanism.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326767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Modifications are removed by catalytic activity of a different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enzyme.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40386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63525" algn="l"/>
              </a:tabLst>
            </a:pPr>
            <a:r>
              <a:rPr lang="en-MY" sz="2400" dirty="0" smtClean="0">
                <a:solidFill>
                  <a:srgbClr val="C00000"/>
                </a:solidFill>
              </a:rPr>
              <a:t>-	enzyme </a:t>
            </a:r>
            <a:r>
              <a:rPr lang="en-MY" sz="2400" dirty="0">
                <a:solidFill>
                  <a:srgbClr val="C00000"/>
                </a:solidFill>
              </a:rPr>
              <a:t>can cycle between active and inactive </a:t>
            </a:r>
            <a:r>
              <a:rPr lang="en-MY" sz="2400" dirty="0" smtClean="0">
                <a:solidFill>
                  <a:srgbClr val="C00000"/>
                </a:solidFill>
              </a:rPr>
              <a:t>states</a:t>
            </a:r>
            <a:r>
              <a:rPr lang="en-MY" sz="24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2510135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-	phosphoryl </a:t>
            </a:r>
            <a:r>
              <a:rPr lang="en-MY" sz="2400" smtClean="0">
                <a:solidFill>
                  <a:srgbClr val="C00000"/>
                </a:solidFill>
              </a:rPr>
              <a:t>(most </a:t>
            </a:r>
            <a:r>
              <a:rPr lang="en-MY" sz="2400">
                <a:solidFill>
                  <a:srgbClr val="C00000"/>
                </a:solidFill>
              </a:rPr>
              <a:t>common</a:t>
            </a:r>
            <a:r>
              <a:rPr lang="en-MY" sz="2400" smtClean="0">
                <a:solidFill>
                  <a:srgbClr val="C00000"/>
                </a:solidFill>
              </a:rPr>
              <a:t>), uridylyl, ADP-ribosyl and methyl. 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34818" name="Picture 2" descr="http://www.biochem.arizona.edu/classes/bioc462/462a/NOTES/ENZYMES/Fig8_28RegofPhosphorylas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04899"/>
            <a:ext cx="3429000" cy="449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00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Covalent modification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Example - Phosphorylation/dephosphorylation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142147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2400">
                <a:solidFill>
                  <a:srgbClr val="C00000"/>
                </a:solidFill>
              </a:rPr>
              <a:t>most common covalent modification whereby a phosphate is transferred from an activated donor (usually ATP</a:t>
            </a:r>
            <a:r>
              <a:rPr lang="en-MY" sz="2400" smtClean="0">
                <a:solidFill>
                  <a:srgbClr val="C00000"/>
                </a:solidFill>
              </a:rPr>
              <a:t>).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9600" y="25893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  <a:sym typeface="Wingdings" pitchFamily="2" charset="2"/>
              </a:rPr>
              <a:t>I</a:t>
            </a:r>
            <a:r>
              <a:rPr lang="en-MY" sz="2400" smtClean="0">
                <a:solidFill>
                  <a:srgbClr val="C00000"/>
                </a:solidFill>
              </a:rPr>
              <a:t>nvolve </a:t>
            </a:r>
            <a:r>
              <a:rPr lang="en-MY" sz="2400">
                <a:solidFill>
                  <a:srgbClr val="C00000"/>
                </a:solidFill>
              </a:rPr>
              <a:t>protein </a:t>
            </a:r>
            <a:r>
              <a:rPr lang="en-MY" sz="2400" smtClean="0">
                <a:solidFill>
                  <a:srgbClr val="C00000"/>
                </a:solidFill>
              </a:rPr>
              <a:t>kinases/phosphatase.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9600" y="30480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2400">
                <a:solidFill>
                  <a:srgbClr val="C00000"/>
                </a:solidFill>
              </a:rPr>
              <a:t>Amino acids with –OH groups are targets for </a:t>
            </a:r>
            <a:r>
              <a:rPr lang="en-MY" sz="2400" smtClean="0">
                <a:solidFill>
                  <a:srgbClr val="C00000"/>
                </a:solidFill>
              </a:rPr>
              <a:t>phosphorylation.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29" name="Picture 3" descr="FG05_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24000"/>
            <a:ext cx="3276600" cy="320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09600" y="3821668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2400">
                <a:solidFill>
                  <a:srgbClr val="C00000"/>
                </a:solidFill>
              </a:rPr>
              <a:t>Phosphates are </a:t>
            </a:r>
            <a:r>
              <a:rPr lang="en-MY" sz="2400" smtClean="0">
                <a:solidFill>
                  <a:srgbClr val="C00000"/>
                </a:solidFill>
              </a:rPr>
              <a:t>(-) </a:t>
            </a:r>
            <a:r>
              <a:rPr lang="en-MY" sz="2400">
                <a:solidFill>
                  <a:srgbClr val="C00000"/>
                </a:solidFill>
              </a:rPr>
              <a:t>charged groups which effect </a:t>
            </a:r>
            <a:r>
              <a:rPr lang="en-MY" sz="2400" smtClean="0">
                <a:solidFill>
                  <a:srgbClr val="C00000"/>
                </a:solidFill>
              </a:rPr>
              <a:t>conformation.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4583668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2400">
                <a:solidFill>
                  <a:srgbClr val="C00000"/>
                </a:solidFill>
              </a:rPr>
              <a:t>occurs in response to </a:t>
            </a:r>
            <a:r>
              <a:rPr lang="en-MY" sz="2400" smtClean="0">
                <a:solidFill>
                  <a:srgbClr val="C00000"/>
                </a:solidFill>
              </a:rPr>
              <a:t>stimulus (hormone </a:t>
            </a:r>
            <a:r>
              <a:rPr lang="en-MY" sz="2400">
                <a:solidFill>
                  <a:srgbClr val="C00000"/>
                </a:solidFill>
              </a:rPr>
              <a:t>or growth factor) .</a:t>
            </a:r>
          </a:p>
        </p:txBody>
      </p:sp>
    </p:spTree>
    <p:extLst>
      <p:ext uri="{BB962C8B-B14F-4D97-AF65-F5344CB8AC3E}">
        <p14:creationId xmlns:p14="http://schemas.microsoft.com/office/powerpoint/2010/main" val="6661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7" grpId="0"/>
      <p:bldP spid="28" grpId="0"/>
      <p:bldP spid="3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3863" indent="-2963863">
              <a:tabLst>
                <a:tab pos="2963863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</a:t>
            </a:r>
            <a:r>
              <a:rPr lang="en-US" sz="3600" smtClean="0">
                <a:solidFill>
                  <a:srgbClr val="C00000"/>
                </a:solidFill>
              </a:rPr>
              <a:t>	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Also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called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Zymogen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Activation.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-133529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0000"/>
                </a:solidFill>
              </a:rPr>
              <a:t>Proteolytic cleavage of proenzyme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422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Zymogens or proenzymes are inactive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precursors of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enzymes.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8288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Activation involves the irreversible hydrolysis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of one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or more peptide bonds, resulting in an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active form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2620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Conformational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changes that either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form an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active site of the enzyme or expose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the active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site to the substrates.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429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 cascade reaction in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general.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835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Some examples of zymogens: 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4274403"/>
            <a:ext cx="8085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1. Hormones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proinsulin.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4705803"/>
            <a:ext cx="8085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2. Digestive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proteins: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trypsinogen.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5112603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3. Connective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tissue proteins: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procollagen.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55008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4. Funtional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proteins: factors of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blood clotting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and clot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dissolution.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2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3863" indent="-2963863">
              <a:tabLst>
                <a:tab pos="2963863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</a:t>
            </a:r>
            <a:r>
              <a:rPr lang="en-US" sz="3600" smtClean="0">
                <a:solidFill>
                  <a:srgbClr val="C00000"/>
                </a:solidFill>
              </a:rPr>
              <a:t>	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Example - 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Production of insulin from proinsulin.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413604"/>
              </p:ext>
            </p:extLst>
          </p:nvPr>
        </p:nvGraphicFramePr>
        <p:xfrm>
          <a:off x="2667000" y="1600200"/>
          <a:ext cx="3200400" cy="5069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Image" r:id="rId3" imgW="4345923" imgH="8297917" progId="">
                  <p:embed/>
                </p:oleObj>
              </mc:Choice>
              <mc:Fallback>
                <p:oleObj name="Image" r:id="rId3" imgW="4345923" imgH="8297917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00200"/>
                        <a:ext cx="3200400" cy="5069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52800" y="-133529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0000"/>
                </a:solidFill>
              </a:rPr>
              <a:t>Proteolytic cleavage of proenzyme</a:t>
            </a:r>
          </a:p>
        </p:txBody>
      </p:sp>
    </p:spTree>
    <p:extLst>
      <p:ext uri="{BB962C8B-B14F-4D97-AF65-F5344CB8AC3E}">
        <p14:creationId xmlns:p14="http://schemas.microsoft.com/office/powerpoint/2010/main" val="229211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3863" indent="-2963863">
              <a:tabLst>
                <a:tab pos="2963863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</a:t>
            </a:r>
            <a:r>
              <a:rPr lang="en-US" sz="3600" smtClean="0">
                <a:solidFill>
                  <a:srgbClr val="C00000"/>
                </a:solidFill>
              </a:rPr>
              <a:t>	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Example - 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Production of trypsin from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trypsinogen.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2800" y="-133529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0000"/>
                </a:solidFill>
              </a:rPr>
              <a:t>Proteolytic cleavage of proenzyme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465403"/>
            <a:ext cx="3657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70" y="4191000"/>
            <a:ext cx="766293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10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3863" indent="-2963863">
              <a:tabLst>
                <a:tab pos="2963863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</a:t>
            </a:r>
            <a:r>
              <a:rPr lang="en-US" sz="3600" smtClean="0">
                <a:solidFill>
                  <a:srgbClr val="C00000"/>
                </a:solidFill>
              </a:rPr>
              <a:t>	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Example -  Blood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clotting.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422000"/>
            <a:ext cx="7862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-	Clotting involves series of zymogen </a:t>
            </a:r>
            <a:r>
              <a:rPr lang="en-MY" sz="2400" smtClean="0">
                <a:solidFill>
                  <a:srgbClr val="C00000"/>
                </a:solidFill>
              </a:rPr>
              <a:t>activations.</a:t>
            </a:r>
            <a:endParaRPr lang="en-MY" sz="240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824335"/>
            <a:ext cx="4000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tabLst>
                <a:tab pos="233363" algn="l"/>
              </a:tabLst>
            </a:pPr>
            <a:r>
              <a:rPr lang="en-MY" sz="2400">
                <a:solidFill>
                  <a:srgbClr val="C00000"/>
                </a:solidFill>
              </a:rPr>
              <a:t>-	Seven clotting factors are serine proteases involved in clotting cascade </a:t>
            </a:r>
            <a:r>
              <a:rPr lang="en-MY" sz="2400" smtClean="0">
                <a:solidFill>
                  <a:srgbClr val="C00000"/>
                </a:solidFill>
              </a:rPr>
              <a:t>reactions.</a:t>
            </a:r>
            <a:endParaRPr lang="en-MY" sz="2400">
              <a:solidFill>
                <a:srgbClr val="C0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879" y="1981200"/>
            <a:ext cx="4631121" cy="477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52800" y="-133529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0000"/>
                </a:solidFill>
              </a:rPr>
              <a:t>Proteolytic cleavage of proenzyme</a:t>
            </a:r>
          </a:p>
        </p:txBody>
      </p:sp>
    </p:spTree>
    <p:extLst>
      <p:ext uri="{BB962C8B-B14F-4D97-AF65-F5344CB8AC3E}">
        <p14:creationId xmlns:p14="http://schemas.microsoft.com/office/powerpoint/2010/main" val="239544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3863" indent="-2963863">
              <a:tabLst>
                <a:tab pos="2963863" algn="l"/>
              </a:tabLst>
            </a:pPr>
            <a:r>
              <a:rPr lang="en-US" sz="3200">
                <a:solidFill>
                  <a:srgbClr val="C00000"/>
                </a:solidFill>
              </a:rPr>
              <a:t>Enzyme activity </a:t>
            </a:r>
            <a:r>
              <a:rPr lang="en-US" sz="3600">
                <a:solidFill>
                  <a:srgbClr val="C00000"/>
                </a:solidFill>
              </a:rPr>
              <a:t>- </a:t>
            </a:r>
            <a:r>
              <a:rPr lang="en-US" sz="3600" smtClean="0">
                <a:solidFill>
                  <a:srgbClr val="C00000"/>
                </a:solidFill>
              </a:rPr>
              <a:t>	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939535"/>
            <a:ext cx="7862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-	1</a:t>
            </a:r>
            <a:r>
              <a:rPr lang="en-MY" sz="2400" baseline="30000" dirty="0" smtClean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MY" sz="2400" dirty="0">
                <a:solidFill>
                  <a:schemeClr val="tx2">
                    <a:lumMod val="75000"/>
                  </a:schemeClr>
                </a:solidFill>
              </a:rPr>
              <a:t>committed step in fatty acid </a:t>
            </a:r>
            <a:r>
              <a:rPr lang="en-MY" sz="2400" dirty="0" smtClean="0">
                <a:solidFill>
                  <a:schemeClr val="tx2">
                    <a:lumMod val="75000"/>
                  </a:schemeClr>
                </a:solidFill>
              </a:rPr>
              <a:t>biosynthesis.</a:t>
            </a:r>
            <a:endParaRPr lang="en-MY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78486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-	Inactivated in the presence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of fatty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acyl-CoA.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62200"/>
            <a:ext cx="7862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-	Activated in the presence </a:t>
            </a: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of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citrate.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-133529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Enzyme </a:t>
            </a:r>
            <a:r>
              <a:rPr lang="en-US" sz="3600" dirty="0">
                <a:solidFill>
                  <a:srgbClr val="C00000"/>
                </a:solidFill>
              </a:rPr>
              <a:t>Regulation </a:t>
            </a:r>
            <a:r>
              <a:rPr lang="en-US" sz="3600" dirty="0" smtClean="0">
                <a:solidFill>
                  <a:srgbClr val="C00000"/>
                </a:solidFill>
              </a:rPr>
              <a:t>by Association/Disassociation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chemeClr val="tx2">
                    <a:lumMod val="75000"/>
                  </a:schemeClr>
                </a:solidFill>
              </a:rPr>
              <a:t>Example -  Acetyl-CoA </a:t>
            </a:r>
            <a:r>
              <a:rPr lang="en-MY" sz="2400" smtClean="0">
                <a:solidFill>
                  <a:schemeClr val="tx2">
                    <a:lumMod val="75000"/>
                  </a:schemeClr>
                </a:solidFill>
              </a:rPr>
              <a:t>Carboxylase.</a:t>
            </a:r>
            <a:endParaRPr lang="en-MY" sz="24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33525"/>
            <a:ext cx="80010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48026"/>
            <a:ext cx="7481762" cy="1897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416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536</Words>
  <Application>Microsoft Office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</dc:creator>
  <cp:lastModifiedBy>UNIMAS</cp:lastModifiedBy>
  <cp:revision>215</cp:revision>
  <dcterms:created xsi:type="dcterms:W3CDTF">2011-02-28T02:05:40Z</dcterms:created>
  <dcterms:modified xsi:type="dcterms:W3CDTF">2018-03-27T05:29:04Z</dcterms:modified>
</cp:coreProperties>
</file>