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1" r:id="rId3"/>
    <p:sldId id="295" r:id="rId4"/>
    <p:sldId id="325" r:id="rId5"/>
    <p:sldId id="326" r:id="rId6"/>
    <p:sldId id="322" r:id="rId7"/>
    <p:sldId id="323" r:id="rId8"/>
    <p:sldId id="296" r:id="rId9"/>
    <p:sldId id="297" r:id="rId10"/>
    <p:sldId id="318" r:id="rId11"/>
    <p:sldId id="317" r:id="rId12"/>
    <p:sldId id="319" r:id="rId13"/>
    <p:sldId id="298" r:id="rId14"/>
    <p:sldId id="299" r:id="rId15"/>
    <p:sldId id="327" r:id="rId16"/>
    <p:sldId id="300" r:id="rId17"/>
    <p:sldId id="30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19050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</a:t>
            </a:r>
            <a:r>
              <a:rPr kumimoji="0" lang="en-US" sz="8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8</a:t>
            </a:r>
            <a:endParaRPr kumimoji="0" lang="en-US" sz="8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3124200"/>
            <a:ext cx="9144000" cy="11430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5400">
                <a:solidFill>
                  <a:srgbClr val="C00000"/>
                </a:solidFill>
                <a:latin typeface="Calibri" pitchFamily="34" charset="0"/>
              </a:rPr>
              <a:t>Mechanisms of Enzyme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Rate of reaction depends on the frequency at which reactants collide and form the Transition State (TS).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5" descr="FG06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066801"/>
            <a:ext cx="3733800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2087940"/>
            <a:ext cx="4305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Reactants </a:t>
            </a:r>
            <a:r>
              <a:rPr lang="en-MY" sz="2400">
                <a:solidFill>
                  <a:srgbClr val="C00000"/>
                </a:solidFill>
              </a:rPr>
              <a:t>must be in the correct orientation and collide with sufficient energy to form </a:t>
            </a:r>
            <a:r>
              <a:rPr lang="en-MY" sz="2400" smtClean="0">
                <a:solidFill>
                  <a:srgbClr val="C00000"/>
                </a:solidFill>
              </a:rPr>
              <a:t>transition state.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4698075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Activation energy barrier </a:t>
            </a:r>
            <a:r>
              <a:rPr lang="en-MY" sz="2400">
                <a:solidFill>
                  <a:srgbClr val="C00000"/>
                </a:solidFill>
              </a:rPr>
              <a:t>must be exceeded for </a:t>
            </a:r>
            <a:r>
              <a:rPr lang="en-MY" sz="2400" smtClean="0">
                <a:solidFill>
                  <a:srgbClr val="C00000"/>
                </a:solidFill>
              </a:rPr>
              <a:t>reaction to </a:t>
            </a:r>
            <a:r>
              <a:rPr lang="en-MY" sz="2400">
                <a:solidFill>
                  <a:srgbClr val="C00000"/>
                </a:solidFill>
              </a:rPr>
              <a:t>proceed.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35814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The energy require to reach transition state from ground state is called Activation Energy.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5417403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Lower activation energy barrier result in more </a:t>
            </a:r>
            <a:r>
              <a:rPr lang="en-MY" sz="2400">
                <a:solidFill>
                  <a:srgbClr val="C00000"/>
                </a:solidFill>
              </a:rPr>
              <a:t>stable </a:t>
            </a:r>
            <a:r>
              <a:rPr lang="en-MY" sz="2400" smtClean="0">
                <a:solidFill>
                  <a:srgbClr val="C00000"/>
                </a:solidFill>
              </a:rPr>
              <a:t>TS.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5815584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The </a:t>
            </a:r>
            <a:r>
              <a:rPr lang="en-MY" sz="2400">
                <a:solidFill>
                  <a:srgbClr val="C00000"/>
                </a:solidFill>
              </a:rPr>
              <a:t>higher </a:t>
            </a:r>
            <a:r>
              <a:rPr lang="en-MY" sz="2400" smtClean="0">
                <a:solidFill>
                  <a:srgbClr val="C00000"/>
                </a:solidFill>
              </a:rPr>
              <a:t>the TS, </a:t>
            </a:r>
            <a:r>
              <a:rPr lang="en-MY" sz="2400">
                <a:solidFill>
                  <a:srgbClr val="C00000"/>
                </a:solidFill>
              </a:rPr>
              <a:t>the </a:t>
            </a:r>
            <a:r>
              <a:rPr lang="en-MY" sz="2400" smtClean="0">
                <a:solidFill>
                  <a:srgbClr val="C00000"/>
                </a:solidFill>
              </a:rPr>
              <a:t>more </a:t>
            </a:r>
            <a:r>
              <a:rPr lang="en-MY" sz="2400">
                <a:solidFill>
                  <a:srgbClr val="C00000"/>
                </a:solidFill>
              </a:rPr>
              <a:t>likely the </a:t>
            </a:r>
            <a:r>
              <a:rPr lang="en-MY" sz="2400" smtClean="0">
                <a:solidFill>
                  <a:srgbClr val="C00000"/>
                </a:solidFill>
              </a:rPr>
              <a:t>reaction will </a:t>
            </a:r>
            <a:r>
              <a:rPr lang="en-MY" sz="2400">
                <a:solidFill>
                  <a:srgbClr val="C00000"/>
                </a:solidFill>
              </a:rPr>
              <a:t>proceed.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Transition </a:t>
            </a:r>
            <a:r>
              <a:rPr lang="en-US" sz="3600" smtClean="0">
                <a:solidFill>
                  <a:srgbClr val="C00000"/>
                </a:solidFill>
              </a:rPr>
              <a:t>State &amp; </a:t>
            </a:r>
            <a:r>
              <a:rPr lang="en-US" sz="3600">
                <a:solidFill>
                  <a:srgbClr val="C00000"/>
                </a:solidFill>
              </a:rPr>
              <a:t>Intermediate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  <p:bldP spid="7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Transition </a:t>
            </a:r>
            <a:r>
              <a:rPr lang="en-US" sz="3600" smtClean="0">
                <a:solidFill>
                  <a:srgbClr val="C00000"/>
                </a:solidFill>
              </a:rPr>
              <a:t>State &amp; </a:t>
            </a:r>
            <a:r>
              <a:rPr lang="en-US" sz="3600">
                <a:solidFill>
                  <a:srgbClr val="C00000"/>
                </a:solidFill>
              </a:rPr>
              <a:t>Intermediate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Transition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State is an unstable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high-energy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intermediate.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371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Bonds are in the process of being formed and broken in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32766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  Short </a:t>
            </a:r>
            <a:r>
              <a:rPr lang="en-MY" sz="2400">
                <a:solidFill>
                  <a:srgbClr val="C00000"/>
                </a:solidFill>
              </a:rPr>
              <a:t>lived (10</a:t>
            </a:r>
            <a:r>
              <a:rPr lang="en-MY" sz="2400" baseline="30000">
                <a:solidFill>
                  <a:srgbClr val="C00000"/>
                </a:solidFill>
              </a:rPr>
              <a:t>–14</a:t>
            </a:r>
            <a:r>
              <a:rPr lang="en-MY" sz="2400">
                <a:solidFill>
                  <a:srgbClr val="C00000"/>
                </a:solidFill>
              </a:rPr>
              <a:t> to 10</a:t>
            </a:r>
            <a:r>
              <a:rPr lang="en-MY" sz="2400" baseline="30000">
                <a:solidFill>
                  <a:srgbClr val="C00000"/>
                </a:solidFill>
              </a:rPr>
              <a:t>-13 </a:t>
            </a:r>
            <a:r>
              <a:rPr lang="en-MY" sz="2400">
                <a:solidFill>
                  <a:srgbClr val="C00000"/>
                </a:solidFill>
              </a:rPr>
              <a:t>secs</a:t>
            </a:r>
            <a:r>
              <a:rPr lang="en-MY" sz="2400" smtClean="0">
                <a:solidFill>
                  <a:srgbClr val="C00000"/>
                </a:solidFill>
              </a:rPr>
              <a:t>).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4544044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Intermediates </a:t>
            </a:r>
            <a:r>
              <a:rPr lang="en-MY" sz="2400">
                <a:solidFill>
                  <a:srgbClr val="C00000"/>
                </a:solidFill>
              </a:rPr>
              <a:t>are stable.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960203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Formation </a:t>
            </a:r>
            <a:r>
              <a:rPr lang="en-MY" sz="2400">
                <a:solidFill>
                  <a:srgbClr val="C00000"/>
                </a:solidFill>
              </a:rPr>
              <a:t>of </a:t>
            </a:r>
            <a:r>
              <a:rPr lang="en-MY" sz="2400" smtClean="0">
                <a:solidFill>
                  <a:srgbClr val="C00000"/>
                </a:solidFill>
              </a:rPr>
              <a:t>intermediate during reaction is </a:t>
            </a:r>
            <a:r>
              <a:rPr lang="en-MY" sz="2400">
                <a:solidFill>
                  <a:srgbClr val="C00000"/>
                </a:solidFill>
              </a:rPr>
              <a:t>the slowest step.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73228"/>
            <a:ext cx="3200400" cy="290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2125" y="1899252"/>
            <a:ext cx="5629275" cy="130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57200" y="3785092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reactions with intermediates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, 2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transition states 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are involved.</a:t>
            </a:r>
          </a:p>
        </p:txBody>
      </p:sp>
    </p:spTree>
    <p:extLst>
      <p:ext uri="{BB962C8B-B14F-4D97-AF65-F5344CB8AC3E}">
        <p14:creationId xmlns:p14="http://schemas.microsoft.com/office/powerpoint/2010/main" val="429039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5" grpId="0"/>
      <p:bldP spid="1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5177135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Enzyme binding of substrates decrease activation energy by increasing the initial ground state (brings reactants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together).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9436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When TS binds to the active site, the activation energy is further lowered, resulting in a faster reaction.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Transition </a:t>
            </a:r>
            <a:r>
              <a:rPr lang="en-US" sz="3600" smtClean="0">
                <a:solidFill>
                  <a:srgbClr val="C00000"/>
                </a:solidFill>
              </a:rPr>
              <a:t>State &amp; </a:t>
            </a:r>
            <a:r>
              <a:rPr lang="en-US" sz="3600">
                <a:solidFill>
                  <a:srgbClr val="C00000"/>
                </a:solidFill>
              </a:rPr>
              <a:t>Intermediate</a:t>
            </a:r>
          </a:p>
        </p:txBody>
      </p:sp>
      <p:pic>
        <p:nvPicPr>
          <p:cNvPr id="6" name="Picture 4" descr="FG06_03a-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04900"/>
            <a:ext cx="86868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07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Transition </a:t>
            </a:r>
            <a:r>
              <a:rPr lang="en-US" sz="3600" smtClean="0">
                <a:solidFill>
                  <a:srgbClr val="C00000"/>
                </a:solidFill>
              </a:rPr>
              <a:t>State &amp; </a:t>
            </a:r>
            <a:r>
              <a:rPr lang="en-US" sz="3600">
                <a:solidFill>
                  <a:srgbClr val="C00000"/>
                </a:solidFill>
              </a:rPr>
              <a:t>Intermediate</a:t>
            </a:r>
          </a:p>
        </p:txBody>
      </p:sp>
      <p:sp>
        <p:nvSpPr>
          <p:cNvPr id="4" name="Freeform 35"/>
          <p:cNvSpPr>
            <a:spLocks/>
          </p:cNvSpPr>
          <p:nvPr/>
        </p:nvSpPr>
        <p:spPr bwMode="auto">
          <a:xfrm>
            <a:off x="1834567" y="3632200"/>
            <a:ext cx="787400" cy="1008063"/>
          </a:xfrm>
          <a:custGeom>
            <a:avLst/>
            <a:gdLst/>
            <a:ahLst/>
            <a:cxnLst>
              <a:cxn ang="0">
                <a:pos x="22" y="166"/>
              </a:cxn>
              <a:cxn ang="0">
                <a:pos x="25" y="499"/>
              </a:cxn>
              <a:cxn ang="0">
                <a:pos x="246" y="662"/>
              </a:cxn>
              <a:cxn ang="0">
                <a:pos x="463" y="470"/>
              </a:cxn>
              <a:cxn ang="0">
                <a:pos x="460" y="121"/>
              </a:cxn>
              <a:cxn ang="0">
                <a:pos x="217" y="3"/>
              </a:cxn>
              <a:cxn ang="0">
                <a:pos x="22" y="166"/>
              </a:cxn>
            </a:cxnLst>
            <a:rect l="0" t="0" r="r" b="b"/>
            <a:pathLst>
              <a:path w="469" h="663">
                <a:moveTo>
                  <a:pt x="22" y="166"/>
                </a:moveTo>
                <a:cubicBezTo>
                  <a:pt x="0" y="220"/>
                  <a:pt x="10" y="461"/>
                  <a:pt x="25" y="499"/>
                </a:cubicBezTo>
                <a:cubicBezTo>
                  <a:pt x="35" y="521"/>
                  <a:pt x="209" y="663"/>
                  <a:pt x="246" y="662"/>
                </a:cubicBezTo>
                <a:cubicBezTo>
                  <a:pt x="289" y="661"/>
                  <a:pt x="458" y="488"/>
                  <a:pt x="463" y="470"/>
                </a:cubicBezTo>
                <a:cubicBezTo>
                  <a:pt x="469" y="443"/>
                  <a:pt x="460" y="160"/>
                  <a:pt x="460" y="121"/>
                </a:cubicBezTo>
                <a:cubicBezTo>
                  <a:pt x="460" y="85"/>
                  <a:pt x="271" y="0"/>
                  <a:pt x="217" y="3"/>
                </a:cubicBezTo>
                <a:cubicBezTo>
                  <a:pt x="204" y="3"/>
                  <a:pt x="39" y="123"/>
                  <a:pt x="22" y="166"/>
                </a:cubicBezTo>
                <a:close/>
              </a:path>
            </a:pathLst>
          </a:custGeom>
          <a:solidFill>
            <a:srgbClr val="FF66FF"/>
          </a:solidFill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Freeform 32"/>
          <p:cNvSpPr>
            <a:spLocks/>
          </p:cNvSpPr>
          <p:nvPr/>
        </p:nvSpPr>
        <p:spPr bwMode="auto">
          <a:xfrm>
            <a:off x="531230" y="2286000"/>
            <a:ext cx="3195637" cy="3406775"/>
          </a:xfrm>
          <a:custGeom>
            <a:avLst/>
            <a:gdLst/>
            <a:ahLst/>
            <a:cxnLst>
              <a:cxn ang="0">
                <a:pos x="92" y="552"/>
              </a:cxn>
              <a:cxn ang="0">
                <a:pos x="9" y="1121"/>
              </a:cxn>
              <a:cxn ang="0">
                <a:pos x="147" y="1783"/>
              </a:cxn>
              <a:cxn ang="0">
                <a:pos x="474" y="2067"/>
              </a:cxn>
              <a:cxn ang="0">
                <a:pos x="1204" y="2144"/>
              </a:cxn>
              <a:cxn ang="0">
                <a:pos x="1806" y="2058"/>
              </a:cxn>
              <a:cxn ang="0">
                <a:pos x="2004" y="1663"/>
              </a:cxn>
              <a:cxn ang="0">
                <a:pos x="1841" y="1353"/>
              </a:cxn>
              <a:cxn ang="0">
                <a:pos x="1600" y="1336"/>
              </a:cxn>
              <a:cxn ang="0">
                <a:pos x="1385" y="1431"/>
              </a:cxn>
              <a:cxn ang="0">
                <a:pos x="1075" y="1508"/>
              </a:cxn>
              <a:cxn ang="0">
                <a:pos x="843" y="1465"/>
              </a:cxn>
              <a:cxn ang="0">
                <a:pos x="731" y="1259"/>
              </a:cxn>
              <a:cxn ang="0">
                <a:pos x="740" y="829"/>
              </a:cxn>
              <a:cxn ang="0">
                <a:pos x="895" y="665"/>
              </a:cxn>
              <a:cxn ang="0">
                <a:pos x="1239" y="648"/>
              </a:cxn>
              <a:cxn ang="0">
                <a:pos x="1522" y="734"/>
              </a:cxn>
              <a:cxn ang="0">
                <a:pos x="1789" y="743"/>
              </a:cxn>
              <a:cxn ang="0">
                <a:pos x="1969" y="545"/>
              </a:cxn>
              <a:cxn ang="0">
                <a:pos x="1944" y="227"/>
              </a:cxn>
              <a:cxn ang="0">
                <a:pos x="1686" y="38"/>
              </a:cxn>
              <a:cxn ang="0">
                <a:pos x="1007" y="21"/>
              </a:cxn>
              <a:cxn ang="0">
                <a:pos x="345" y="165"/>
              </a:cxn>
              <a:cxn ang="0">
                <a:pos x="92" y="552"/>
              </a:cxn>
            </a:cxnLst>
            <a:rect l="0" t="0" r="r" b="b"/>
            <a:pathLst>
              <a:path w="2013" h="2146">
                <a:moveTo>
                  <a:pt x="92" y="552"/>
                </a:moveTo>
                <a:cubicBezTo>
                  <a:pt x="54" y="677"/>
                  <a:pt x="0" y="936"/>
                  <a:pt x="9" y="1121"/>
                </a:cubicBezTo>
                <a:cubicBezTo>
                  <a:pt x="18" y="1306"/>
                  <a:pt x="70" y="1625"/>
                  <a:pt x="147" y="1783"/>
                </a:cubicBezTo>
                <a:cubicBezTo>
                  <a:pt x="224" y="1941"/>
                  <a:pt x="298" y="2007"/>
                  <a:pt x="474" y="2067"/>
                </a:cubicBezTo>
                <a:cubicBezTo>
                  <a:pt x="650" y="2127"/>
                  <a:pt x="982" y="2146"/>
                  <a:pt x="1204" y="2144"/>
                </a:cubicBezTo>
                <a:cubicBezTo>
                  <a:pt x="1426" y="2142"/>
                  <a:pt x="1673" y="2138"/>
                  <a:pt x="1806" y="2058"/>
                </a:cubicBezTo>
                <a:cubicBezTo>
                  <a:pt x="1942" y="1975"/>
                  <a:pt x="1995" y="1834"/>
                  <a:pt x="2004" y="1663"/>
                </a:cubicBezTo>
                <a:cubicBezTo>
                  <a:pt x="2013" y="1492"/>
                  <a:pt x="1910" y="1402"/>
                  <a:pt x="1841" y="1353"/>
                </a:cubicBezTo>
                <a:cubicBezTo>
                  <a:pt x="1772" y="1304"/>
                  <a:pt x="1676" y="1323"/>
                  <a:pt x="1600" y="1336"/>
                </a:cubicBezTo>
                <a:cubicBezTo>
                  <a:pt x="1524" y="1349"/>
                  <a:pt x="1472" y="1402"/>
                  <a:pt x="1385" y="1431"/>
                </a:cubicBezTo>
                <a:cubicBezTo>
                  <a:pt x="1298" y="1460"/>
                  <a:pt x="1165" y="1502"/>
                  <a:pt x="1075" y="1508"/>
                </a:cubicBezTo>
                <a:cubicBezTo>
                  <a:pt x="985" y="1514"/>
                  <a:pt x="900" y="1506"/>
                  <a:pt x="843" y="1465"/>
                </a:cubicBezTo>
                <a:cubicBezTo>
                  <a:pt x="786" y="1424"/>
                  <a:pt x="748" y="1365"/>
                  <a:pt x="731" y="1259"/>
                </a:cubicBezTo>
                <a:cubicBezTo>
                  <a:pt x="714" y="1153"/>
                  <a:pt x="713" y="928"/>
                  <a:pt x="740" y="829"/>
                </a:cubicBezTo>
                <a:cubicBezTo>
                  <a:pt x="767" y="730"/>
                  <a:pt x="812" y="695"/>
                  <a:pt x="895" y="665"/>
                </a:cubicBezTo>
                <a:cubicBezTo>
                  <a:pt x="978" y="635"/>
                  <a:pt x="1134" y="636"/>
                  <a:pt x="1239" y="648"/>
                </a:cubicBezTo>
                <a:cubicBezTo>
                  <a:pt x="1344" y="660"/>
                  <a:pt x="1432" y="688"/>
                  <a:pt x="1522" y="734"/>
                </a:cubicBezTo>
                <a:cubicBezTo>
                  <a:pt x="1612" y="780"/>
                  <a:pt x="1714" y="774"/>
                  <a:pt x="1789" y="743"/>
                </a:cubicBezTo>
                <a:cubicBezTo>
                  <a:pt x="1864" y="712"/>
                  <a:pt x="1943" y="631"/>
                  <a:pt x="1969" y="545"/>
                </a:cubicBezTo>
                <a:cubicBezTo>
                  <a:pt x="1995" y="459"/>
                  <a:pt x="1991" y="311"/>
                  <a:pt x="1944" y="227"/>
                </a:cubicBezTo>
                <a:cubicBezTo>
                  <a:pt x="1897" y="143"/>
                  <a:pt x="1842" y="72"/>
                  <a:pt x="1686" y="38"/>
                </a:cubicBezTo>
                <a:cubicBezTo>
                  <a:pt x="1530" y="4"/>
                  <a:pt x="1230" y="0"/>
                  <a:pt x="1007" y="21"/>
                </a:cubicBezTo>
                <a:cubicBezTo>
                  <a:pt x="784" y="42"/>
                  <a:pt x="473" y="72"/>
                  <a:pt x="345" y="165"/>
                </a:cubicBezTo>
                <a:cubicBezTo>
                  <a:pt x="217" y="258"/>
                  <a:pt x="130" y="427"/>
                  <a:pt x="92" y="552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57200" y="1085671"/>
            <a:ext cx="8382000" cy="954107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762000"/>
            <a:r>
              <a:rPr lang="en-US" altLang="zh-TW" sz="2800" dirty="0">
                <a:ea typeface="華康中黑體(P)" pitchFamily="34" charset="-120"/>
              </a:rPr>
              <a:t>Why </a:t>
            </a:r>
            <a:r>
              <a:rPr lang="en-US" altLang="zh-TW" sz="2800" dirty="0" smtClean="0">
                <a:ea typeface="華康中黑體(P)" pitchFamily="34" charset="-120"/>
              </a:rPr>
              <a:t>is energy </a:t>
            </a:r>
            <a:r>
              <a:rPr lang="en-US" altLang="zh-TW" sz="2800" dirty="0">
                <a:ea typeface="華康中黑體(P)" pitchFamily="34" charset="-120"/>
              </a:rPr>
              <a:t>required to reach transition </a:t>
            </a:r>
            <a:r>
              <a:rPr lang="en-US" altLang="zh-TW" sz="2800" dirty="0" smtClean="0">
                <a:ea typeface="華康中黑體(P)" pitchFamily="34" charset="-120"/>
              </a:rPr>
              <a:t>state lower </a:t>
            </a:r>
            <a:r>
              <a:rPr lang="en-US" altLang="zh-TW" sz="2800" dirty="0">
                <a:ea typeface="華康中黑體(P)" pitchFamily="34" charset="-120"/>
              </a:rPr>
              <a:t>in the active site?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800600" y="1959114"/>
            <a:ext cx="4137608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4000">
                <a:solidFill>
                  <a:srgbClr val="CC0066"/>
                </a:solidFill>
                <a:ea typeface="華康隸書體W5(P)" pitchFamily="66" charset="-120"/>
              </a:rPr>
              <a:t>It is a magic pocket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782555" y="2722563"/>
            <a:ext cx="3489481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2800" dirty="0">
                <a:ea typeface="華康中黑體(P)" pitchFamily="34" charset="-120"/>
              </a:rPr>
              <a:t>(1) </a:t>
            </a:r>
            <a:r>
              <a:rPr lang="en-US" altLang="zh-TW" sz="2800" dirty="0" smtClean="0">
                <a:ea typeface="華康中黑體(P)" pitchFamily="34" charset="-120"/>
              </a:rPr>
              <a:t>Stabilizes transition</a:t>
            </a:r>
            <a:endParaRPr lang="en-US" altLang="zh-TW" sz="2800" dirty="0">
              <a:ea typeface="華康中黑體(P)" pitchFamily="34" charset="-12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782555" y="3408363"/>
            <a:ext cx="250902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2800">
                <a:ea typeface="華康中黑體(P)" pitchFamily="34" charset="-120"/>
              </a:rPr>
              <a:t>(2) Expels water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4782555" y="4094163"/>
            <a:ext cx="297260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2800" dirty="0">
                <a:ea typeface="華康中黑體(P)" pitchFamily="34" charset="-120"/>
              </a:rPr>
              <a:t>(3) Reactive groups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782555" y="4779963"/>
            <a:ext cx="367235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2800" dirty="0">
                <a:ea typeface="華康中黑體(P)" pitchFamily="34" charset="-120"/>
              </a:rPr>
              <a:t>(4) </a:t>
            </a:r>
            <a:r>
              <a:rPr lang="en-US" altLang="zh-TW" sz="2800" dirty="0" smtClean="0">
                <a:ea typeface="華康中黑體(P)" pitchFamily="34" charset="-120"/>
              </a:rPr>
              <a:t>Positions coenzymes</a:t>
            </a:r>
            <a:endParaRPr lang="en-US" altLang="zh-TW" sz="2800" dirty="0">
              <a:ea typeface="華康中黑體(P)" pitchFamily="34" charset="-120"/>
            </a:endParaRP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3106155" y="3729038"/>
            <a:ext cx="717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3600">
                <a:latin typeface="Times New Roman" pitchFamily="18" charset="0"/>
              </a:rPr>
              <a:t>(2)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1323392" y="5114925"/>
            <a:ext cx="717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3600">
                <a:solidFill>
                  <a:schemeClr val="bg1"/>
                </a:solidFill>
                <a:latin typeface="Times New Roman" pitchFamily="18" charset="0"/>
              </a:rPr>
              <a:t>(3)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718555" y="4529138"/>
            <a:ext cx="717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3600">
                <a:solidFill>
                  <a:schemeClr val="bg1"/>
                </a:solidFill>
                <a:latin typeface="Times New Roman" pitchFamily="18" charset="0"/>
              </a:rPr>
              <a:t>(4)</a:t>
            </a:r>
          </a:p>
        </p:txBody>
      </p:sp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4858755" y="2738438"/>
            <a:ext cx="4033837" cy="2819400"/>
            <a:chOff x="2880" y="1824"/>
            <a:chExt cx="2736" cy="1776"/>
          </a:xfrm>
        </p:grpSpPr>
        <p:sp>
          <p:nvSpPr>
            <p:cNvPr id="16" name="Line 24"/>
            <p:cNvSpPr>
              <a:spLocks noChangeShapeType="1"/>
            </p:cNvSpPr>
            <p:nvPr/>
          </p:nvSpPr>
          <p:spPr bwMode="auto">
            <a:xfrm>
              <a:off x="2880" y="1824"/>
              <a:ext cx="273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>
              <a:off x="2880" y="3600"/>
              <a:ext cx="273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" name="Line 26"/>
            <p:cNvSpPr>
              <a:spLocks noChangeShapeType="1"/>
            </p:cNvSpPr>
            <p:nvPr/>
          </p:nvSpPr>
          <p:spPr bwMode="auto">
            <a:xfrm>
              <a:off x="2880" y="2256"/>
              <a:ext cx="273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9" name="Line 27"/>
            <p:cNvSpPr>
              <a:spLocks noChangeShapeType="1"/>
            </p:cNvSpPr>
            <p:nvPr/>
          </p:nvSpPr>
          <p:spPr bwMode="auto">
            <a:xfrm>
              <a:off x="2880" y="3120"/>
              <a:ext cx="273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0" name="Line 28"/>
            <p:cNvSpPr>
              <a:spLocks noChangeShapeType="1"/>
            </p:cNvSpPr>
            <p:nvPr/>
          </p:nvSpPr>
          <p:spPr bwMode="auto">
            <a:xfrm>
              <a:off x="2880" y="2688"/>
              <a:ext cx="2736" cy="0"/>
            </a:xfrm>
            <a:prstGeom prst="line">
              <a:avLst/>
            </a:prstGeom>
            <a:noFill/>
            <a:ln w="127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400"/>
            </a:p>
          </p:txBody>
        </p:sp>
      </p:grp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1879017" y="3751263"/>
            <a:ext cx="717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altLang="zh-TW" sz="3600">
                <a:solidFill>
                  <a:schemeClr val="bg1"/>
                </a:solidFill>
                <a:latin typeface="Times New Roman" pitchFamily="18" charset="0"/>
              </a:rPr>
              <a:t>(1)</a:t>
            </a:r>
          </a:p>
        </p:txBody>
      </p:sp>
      <p:sp>
        <p:nvSpPr>
          <p:cNvPr id="22" name="Oval 36"/>
          <p:cNvSpPr>
            <a:spLocks noChangeArrowheads="1"/>
          </p:cNvSpPr>
          <p:nvPr/>
        </p:nvSpPr>
        <p:spPr bwMode="auto">
          <a:xfrm>
            <a:off x="885242" y="3559175"/>
            <a:ext cx="792163" cy="10795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3600">
                <a:solidFill>
                  <a:schemeClr val="hlink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 Narrow" pitchFamily="34" charset="0"/>
                <a:ea typeface="華康中黑體(P)" pitchFamily="34" charset="-120"/>
              </a:rPr>
              <a:t>CoE</a:t>
            </a:r>
          </a:p>
        </p:txBody>
      </p:sp>
      <p:sp>
        <p:nvSpPr>
          <p:cNvPr id="23" name="Oval 37"/>
          <p:cNvSpPr>
            <a:spLocks noChangeArrowheads="1"/>
          </p:cNvSpPr>
          <p:nvPr/>
        </p:nvSpPr>
        <p:spPr bwMode="auto">
          <a:xfrm>
            <a:off x="1834567" y="2911475"/>
            <a:ext cx="504825" cy="504825"/>
          </a:xfrm>
          <a:prstGeom prst="ellipse">
            <a:avLst/>
          </a:prstGeom>
          <a:solidFill>
            <a:srgbClr val="CC00FF"/>
          </a:solidFill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US" altLang="zh-TW" sz="5400">
                <a:solidFill>
                  <a:schemeClr val="bg1"/>
                </a:solidFill>
                <a:latin typeface="Arial" charset="0"/>
              </a:rPr>
              <a:t>+</a:t>
            </a:r>
          </a:p>
        </p:txBody>
      </p:sp>
      <p:sp>
        <p:nvSpPr>
          <p:cNvPr id="24" name="Oval 38"/>
          <p:cNvSpPr>
            <a:spLocks noChangeArrowheads="1"/>
          </p:cNvSpPr>
          <p:nvPr/>
        </p:nvSpPr>
        <p:spPr bwMode="auto">
          <a:xfrm>
            <a:off x="1474205" y="4711700"/>
            <a:ext cx="504825" cy="504825"/>
          </a:xfrm>
          <a:prstGeom prst="ellipse">
            <a:avLst/>
          </a:prstGeom>
          <a:solidFill>
            <a:srgbClr val="0000FF"/>
          </a:solidFill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70000"/>
              </a:lnSpc>
            </a:pPr>
            <a:r>
              <a:rPr lang="en-US" altLang="zh-TW" sz="5400">
                <a:solidFill>
                  <a:schemeClr val="bg1"/>
                </a:solidFill>
                <a:latin typeface="Arial" charset="0"/>
              </a:rPr>
              <a:t>-</a:t>
            </a:r>
          </a:p>
        </p:txBody>
      </p:sp>
      <p:grpSp>
        <p:nvGrpSpPr>
          <p:cNvPr id="25" name="Group 133"/>
          <p:cNvGrpSpPr>
            <a:grpSpLocks/>
          </p:cNvGrpSpPr>
          <p:nvPr/>
        </p:nvGrpSpPr>
        <p:grpSpPr bwMode="auto">
          <a:xfrm>
            <a:off x="3714167" y="2533650"/>
            <a:ext cx="928688" cy="3092450"/>
            <a:chOff x="2159" y="1695"/>
            <a:chExt cx="585" cy="1948"/>
          </a:xfrm>
        </p:grpSpPr>
        <p:grpSp>
          <p:nvGrpSpPr>
            <p:cNvPr id="26" name="Group 54"/>
            <p:cNvGrpSpPr>
              <a:grpSpLocks/>
            </p:cNvGrpSpPr>
            <p:nvPr/>
          </p:nvGrpSpPr>
          <p:grpSpPr bwMode="auto">
            <a:xfrm>
              <a:off x="2272" y="2856"/>
              <a:ext cx="150" cy="153"/>
              <a:chOff x="2272" y="2856"/>
              <a:chExt cx="150" cy="153"/>
            </a:xfrm>
          </p:grpSpPr>
          <p:sp>
            <p:nvSpPr>
              <p:cNvPr id="105" name="Oval 49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Line 52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Oval 50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Oval 48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Line 53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55"/>
            <p:cNvGrpSpPr>
              <a:grpSpLocks/>
            </p:cNvGrpSpPr>
            <p:nvPr/>
          </p:nvGrpSpPr>
          <p:grpSpPr bwMode="auto">
            <a:xfrm>
              <a:off x="2512" y="3490"/>
              <a:ext cx="150" cy="153"/>
              <a:chOff x="2272" y="2856"/>
              <a:chExt cx="150" cy="153"/>
            </a:xfrm>
          </p:grpSpPr>
          <p:sp>
            <p:nvSpPr>
              <p:cNvPr id="100" name="Oval 56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Line 57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Oval 58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Oval 59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Line 60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61"/>
            <p:cNvGrpSpPr>
              <a:grpSpLocks/>
            </p:cNvGrpSpPr>
            <p:nvPr/>
          </p:nvGrpSpPr>
          <p:grpSpPr bwMode="auto">
            <a:xfrm>
              <a:off x="2324" y="1988"/>
              <a:ext cx="150" cy="153"/>
              <a:chOff x="2272" y="2856"/>
              <a:chExt cx="150" cy="153"/>
            </a:xfrm>
          </p:grpSpPr>
          <p:sp>
            <p:nvSpPr>
              <p:cNvPr id="95" name="Oval 62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Line 63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Oval 64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Oval 65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Line 66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67"/>
            <p:cNvGrpSpPr>
              <a:grpSpLocks/>
            </p:cNvGrpSpPr>
            <p:nvPr/>
          </p:nvGrpSpPr>
          <p:grpSpPr bwMode="auto">
            <a:xfrm rot="3080412">
              <a:off x="2421" y="3164"/>
              <a:ext cx="150" cy="153"/>
              <a:chOff x="2272" y="2856"/>
              <a:chExt cx="150" cy="153"/>
            </a:xfrm>
          </p:grpSpPr>
          <p:sp>
            <p:nvSpPr>
              <p:cNvPr id="90" name="Oval 68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Line 69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Oval 70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Oval 71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Line 72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73"/>
            <p:cNvGrpSpPr>
              <a:grpSpLocks/>
            </p:cNvGrpSpPr>
            <p:nvPr/>
          </p:nvGrpSpPr>
          <p:grpSpPr bwMode="auto">
            <a:xfrm rot="3080412">
              <a:off x="2161" y="2247"/>
              <a:ext cx="150" cy="153"/>
              <a:chOff x="2272" y="2856"/>
              <a:chExt cx="150" cy="153"/>
            </a:xfrm>
          </p:grpSpPr>
          <p:sp>
            <p:nvSpPr>
              <p:cNvPr id="85" name="Oval 74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Line 75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Oval 76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Oval 77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Line 78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79"/>
            <p:cNvGrpSpPr>
              <a:grpSpLocks/>
            </p:cNvGrpSpPr>
            <p:nvPr/>
          </p:nvGrpSpPr>
          <p:grpSpPr bwMode="auto">
            <a:xfrm rot="3080412">
              <a:off x="2593" y="2415"/>
              <a:ext cx="150" cy="153"/>
              <a:chOff x="2272" y="2856"/>
              <a:chExt cx="150" cy="153"/>
            </a:xfrm>
          </p:grpSpPr>
          <p:sp>
            <p:nvSpPr>
              <p:cNvPr id="80" name="Oval 80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81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Oval 82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83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84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2" name="Group 85"/>
            <p:cNvGrpSpPr>
              <a:grpSpLocks/>
            </p:cNvGrpSpPr>
            <p:nvPr/>
          </p:nvGrpSpPr>
          <p:grpSpPr bwMode="auto">
            <a:xfrm rot="5063761">
              <a:off x="2570" y="2919"/>
              <a:ext cx="150" cy="153"/>
              <a:chOff x="2272" y="2856"/>
              <a:chExt cx="150" cy="153"/>
            </a:xfrm>
          </p:grpSpPr>
          <p:sp>
            <p:nvSpPr>
              <p:cNvPr id="75" name="Oval 86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87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Oval 88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89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90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" name="Group 91"/>
            <p:cNvGrpSpPr>
              <a:grpSpLocks/>
            </p:cNvGrpSpPr>
            <p:nvPr/>
          </p:nvGrpSpPr>
          <p:grpSpPr bwMode="auto">
            <a:xfrm rot="4789325">
              <a:off x="2570" y="2002"/>
              <a:ext cx="150" cy="153"/>
              <a:chOff x="2272" y="2856"/>
              <a:chExt cx="150" cy="153"/>
            </a:xfrm>
          </p:grpSpPr>
          <p:sp>
            <p:nvSpPr>
              <p:cNvPr id="70" name="Oval 92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93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Oval 94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95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Line 96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4" name="Group 97"/>
            <p:cNvGrpSpPr>
              <a:grpSpLocks/>
            </p:cNvGrpSpPr>
            <p:nvPr/>
          </p:nvGrpSpPr>
          <p:grpSpPr bwMode="auto">
            <a:xfrm rot="408646" flipH="1">
              <a:off x="2315" y="2548"/>
              <a:ext cx="150" cy="153"/>
              <a:chOff x="2272" y="2856"/>
              <a:chExt cx="150" cy="153"/>
            </a:xfrm>
          </p:grpSpPr>
          <p:sp>
            <p:nvSpPr>
              <p:cNvPr id="65" name="Oval 98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99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Oval 100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01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102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103"/>
            <p:cNvGrpSpPr>
              <a:grpSpLocks/>
            </p:cNvGrpSpPr>
            <p:nvPr/>
          </p:nvGrpSpPr>
          <p:grpSpPr bwMode="auto">
            <a:xfrm rot="817291" flipH="1">
              <a:off x="2439" y="2303"/>
              <a:ext cx="150" cy="153"/>
              <a:chOff x="2272" y="2856"/>
              <a:chExt cx="150" cy="153"/>
            </a:xfrm>
          </p:grpSpPr>
          <p:sp>
            <p:nvSpPr>
              <p:cNvPr id="60" name="Oval 104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105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Oval 106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07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108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6" name="Group 109"/>
            <p:cNvGrpSpPr>
              <a:grpSpLocks/>
            </p:cNvGrpSpPr>
            <p:nvPr/>
          </p:nvGrpSpPr>
          <p:grpSpPr bwMode="auto">
            <a:xfrm rot="10616827">
              <a:off x="2417" y="1695"/>
              <a:ext cx="150" cy="153"/>
              <a:chOff x="2272" y="2856"/>
              <a:chExt cx="150" cy="153"/>
            </a:xfrm>
          </p:grpSpPr>
          <p:sp>
            <p:nvSpPr>
              <p:cNvPr id="55" name="Oval 110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111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112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113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114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115"/>
            <p:cNvGrpSpPr>
              <a:grpSpLocks/>
            </p:cNvGrpSpPr>
            <p:nvPr/>
          </p:nvGrpSpPr>
          <p:grpSpPr bwMode="auto">
            <a:xfrm rot="10387982">
              <a:off x="2249" y="3077"/>
              <a:ext cx="150" cy="153"/>
              <a:chOff x="2272" y="2856"/>
              <a:chExt cx="150" cy="153"/>
            </a:xfrm>
          </p:grpSpPr>
          <p:sp>
            <p:nvSpPr>
              <p:cNvPr id="50" name="Oval 116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Line 117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Oval 118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19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120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121"/>
            <p:cNvGrpSpPr>
              <a:grpSpLocks/>
            </p:cNvGrpSpPr>
            <p:nvPr/>
          </p:nvGrpSpPr>
          <p:grpSpPr bwMode="auto">
            <a:xfrm>
              <a:off x="2535" y="2665"/>
              <a:ext cx="150" cy="153"/>
              <a:chOff x="2272" y="2856"/>
              <a:chExt cx="150" cy="153"/>
            </a:xfrm>
          </p:grpSpPr>
          <p:sp>
            <p:nvSpPr>
              <p:cNvPr id="45" name="Oval 122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123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Oval 124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25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126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9" name="Group 127"/>
            <p:cNvGrpSpPr>
              <a:grpSpLocks/>
            </p:cNvGrpSpPr>
            <p:nvPr/>
          </p:nvGrpSpPr>
          <p:grpSpPr bwMode="auto">
            <a:xfrm rot="3080412">
              <a:off x="2253" y="3452"/>
              <a:ext cx="150" cy="153"/>
              <a:chOff x="2272" y="2856"/>
              <a:chExt cx="150" cy="153"/>
            </a:xfrm>
          </p:grpSpPr>
          <p:sp>
            <p:nvSpPr>
              <p:cNvPr id="40" name="Oval 128"/>
              <p:cNvSpPr>
                <a:spLocks noChangeArrowheads="1"/>
              </p:cNvSpPr>
              <p:nvPr/>
            </p:nvSpPr>
            <p:spPr bwMode="auto">
              <a:xfrm>
                <a:off x="2272" y="2866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129"/>
              <p:cNvSpPr>
                <a:spLocks noChangeShapeType="1"/>
              </p:cNvSpPr>
              <p:nvPr/>
            </p:nvSpPr>
            <p:spPr bwMode="auto">
              <a:xfrm flipH="1">
                <a:off x="2369" y="2945"/>
                <a:ext cx="3" cy="2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Oval 130"/>
              <p:cNvSpPr>
                <a:spLocks noChangeArrowheads="1"/>
              </p:cNvSpPr>
              <p:nvPr/>
            </p:nvSpPr>
            <p:spPr bwMode="auto">
              <a:xfrm>
                <a:off x="2344" y="2964"/>
                <a:ext cx="45" cy="45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131"/>
              <p:cNvSpPr>
                <a:spLocks noChangeArrowheads="1"/>
              </p:cNvSpPr>
              <p:nvPr/>
            </p:nvSpPr>
            <p:spPr bwMode="auto">
              <a:xfrm>
                <a:off x="2332" y="2856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63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132"/>
              <p:cNvSpPr>
                <a:spLocks noChangeShapeType="1"/>
              </p:cNvSpPr>
              <p:nvPr/>
            </p:nvSpPr>
            <p:spPr bwMode="auto">
              <a:xfrm>
                <a:off x="2314" y="2891"/>
                <a:ext cx="31" cy="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0" name="Group 47"/>
          <p:cNvGrpSpPr>
            <a:grpSpLocks/>
          </p:cNvGrpSpPr>
          <p:nvPr/>
        </p:nvGrpSpPr>
        <p:grpSpPr bwMode="auto">
          <a:xfrm>
            <a:off x="1802817" y="3527425"/>
            <a:ext cx="992188" cy="1198563"/>
            <a:chOff x="955" y="2321"/>
            <a:chExt cx="625" cy="755"/>
          </a:xfrm>
        </p:grpSpPr>
        <p:sp>
          <p:nvSpPr>
            <p:cNvPr id="111" name="Freeform 39"/>
            <p:cNvSpPr>
              <a:spLocks/>
            </p:cNvSpPr>
            <p:nvPr/>
          </p:nvSpPr>
          <p:spPr bwMode="auto">
            <a:xfrm>
              <a:off x="1519" y="2374"/>
              <a:ext cx="61" cy="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" y="69"/>
                </a:cxn>
                <a:cxn ang="0">
                  <a:pos x="59" y="170"/>
                </a:cxn>
                <a:cxn ang="0">
                  <a:pos x="55" y="247"/>
                </a:cxn>
              </a:cxnLst>
              <a:rect l="0" t="0" r="r" b="b"/>
              <a:pathLst>
                <a:path w="61" h="247">
                  <a:moveTo>
                    <a:pt x="0" y="0"/>
                  </a:moveTo>
                  <a:cubicBezTo>
                    <a:pt x="7" y="11"/>
                    <a:pt x="33" y="41"/>
                    <a:pt x="43" y="69"/>
                  </a:cubicBezTo>
                  <a:cubicBezTo>
                    <a:pt x="53" y="97"/>
                    <a:pt x="57" y="140"/>
                    <a:pt x="59" y="170"/>
                  </a:cubicBezTo>
                  <a:cubicBezTo>
                    <a:pt x="61" y="200"/>
                    <a:pt x="57" y="235"/>
                    <a:pt x="55" y="247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40"/>
            <p:cNvSpPr>
              <a:spLocks/>
            </p:cNvSpPr>
            <p:nvPr/>
          </p:nvSpPr>
          <p:spPr bwMode="auto">
            <a:xfrm>
              <a:off x="1519" y="2523"/>
              <a:ext cx="5" cy="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95"/>
                </a:cxn>
                <a:cxn ang="0">
                  <a:pos x="4" y="159"/>
                </a:cxn>
                <a:cxn ang="0">
                  <a:pos x="0" y="181"/>
                </a:cxn>
              </a:cxnLst>
              <a:rect l="0" t="0" r="r" b="b"/>
              <a:pathLst>
                <a:path w="5" h="181">
                  <a:moveTo>
                    <a:pt x="0" y="0"/>
                  </a:moveTo>
                  <a:cubicBezTo>
                    <a:pt x="1" y="34"/>
                    <a:pt x="3" y="69"/>
                    <a:pt x="4" y="95"/>
                  </a:cubicBezTo>
                  <a:cubicBezTo>
                    <a:pt x="5" y="121"/>
                    <a:pt x="5" y="145"/>
                    <a:pt x="4" y="159"/>
                  </a:cubicBezTo>
                  <a:lnTo>
                    <a:pt x="0" y="181"/>
                  </a:ln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1453" y="2791"/>
              <a:ext cx="83" cy="169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77" y="73"/>
                </a:cxn>
                <a:cxn ang="0">
                  <a:pos x="42" y="130"/>
                </a:cxn>
                <a:cxn ang="0">
                  <a:pos x="0" y="169"/>
                </a:cxn>
              </a:cxnLst>
              <a:rect l="0" t="0" r="r" b="b"/>
              <a:pathLst>
                <a:path w="83" h="169">
                  <a:moveTo>
                    <a:pt x="81" y="0"/>
                  </a:moveTo>
                  <a:cubicBezTo>
                    <a:pt x="80" y="12"/>
                    <a:pt x="83" y="51"/>
                    <a:pt x="77" y="73"/>
                  </a:cubicBezTo>
                  <a:cubicBezTo>
                    <a:pt x="71" y="95"/>
                    <a:pt x="55" y="114"/>
                    <a:pt x="42" y="130"/>
                  </a:cubicBezTo>
                  <a:cubicBezTo>
                    <a:pt x="29" y="146"/>
                    <a:pt x="9" y="161"/>
                    <a:pt x="0" y="169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414" y="2931"/>
              <a:ext cx="151" cy="103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93" y="74"/>
                </a:cxn>
                <a:cxn ang="0">
                  <a:pos x="0" y="103"/>
                </a:cxn>
              </a:cxnLst>
              <a:rect l="0" t="0" r="r" b="b"/>
              <a:pathLst>
                <a:path w="151" h="103">
                  <a:moveTo>
                    <a:pt x="151" y="0"/>
                  </a:moveTo>
                  <a:cubicBezTo>
                    <a:pt x="134" y="28"/>
                    <a:pt x="118" y="57"/>
                    <a:pt x="93" y="74"/>
                  </a:cubicBezTo>
                  <a:cubicBezTo>
                    <a:pt x="68" y="91"/>
                    <a:pt x="15" y="98"/>
                    <a:pt x="0" y="103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181" y="3011"/>
              <a:ext cx="201" cy="65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84" y="63"/>
                </a:cxn>
                <a:cxn ang="0">
                  <a:pos x="153" y="44"/>
                </a:cxn>
                <a:cxn ang="0">
                  <a:pos x="201" y="0"/>
                </a:cxn>
              </a:cxnLst>
              <a:rect l="0" t="0" r="r" b="b"/>
              <a:pathLst>
                <a:path w="201" h="65">
                  <a:moveTo>
                    <a:pt x="0" y="56"/>
                  </a:moveTo>
                  <a:cubicBezTo>
                    <a:pt x="14" y="57"/>
                    <a:pt x="59" y="65"/>
                    <a:pt x="84" y="63"/>
                  </a:cubicBezTo>
                  <a:cubicBezTo>
                    <a:pt x="109" y="61"/>
                    <a:pt x="134" y="54"/>
                    <a:pt x="153" y="44"/>
                  </a:cubicBezTo>
                  <a:cubicBezTo>
                    <a:pt x="172" y="34"/>
                    <a:pt x="191" y="9"/>
                    <a:pt x="201" y="0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1003" y="2947"/>
              <a:ext cx="117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" y="48"/>
                </a:cxn>
                <a:cxn ang="0">
                  <a:pos x="117" y="96"/>
                </a:cxn>
              </a:cxnLst>
              <a:rect l="0" t="0" r="r" b="b"/>
              <a:pathLst>
                <a:path w="117" h="96">
                  <a:moveTo>
                    <a:pt x="0" y="0"/>
                  </a:moveTo>
                  <a:cubicBezTo>
                    <a:pt x="7" y="8"/>
                    <a:pt x="24" y="32"/>
                    <a:pt x="43" y="48"/>
                  </a:cubicBezTo>
                  <a:cubicBezTo>
                    <a:pt x="62" y="64"/>
                    <a:pt x="102" y="86"/>
                    <a:pt x="117" y="96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45"/>
            <p:cNvSpPr>
              <a:spLocks/>
            </p:cNvSpPr>
            <p:nvPr/>
          </p:nvSpPr>
          <p:spPr bwMode="auto">
            <a:xfrm>
              <a:off x="955" y="2362"/>
              <a:ext cx="108" cy="144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36" y="57"/>
                </a:cxn>
                <a:cxn ang="0">
                  <a:pos x="0" y="144"/>
                </a:cxn>
              </a:cxnLst>
              <a:rect l="0" t="0" r="r" b="b"/>
              <a:pathLst>
                <a:path w="108" h="144">
                  <a:moveTo>
                    <a:pt x="108" y="0"/>
                  </a:moveTo>
                  <a:cubicBezTo>
                    <a:pt x="96" y="9"/>
                    <a:pt x="54" y="33"/>
                    <a:pt x="36" y="57"/>
                  </a:cubicBezTo>
                  <a:cubicBezTo>
                    <a:pt x="18" y="81"/>
                    <a:pt x="7" y="126"/>
                    <a:pt x="0" y="144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46"/>
            <p:cNvSpPr>
              <a:spLocks/>
            </p:cNvSpPr>
            <p:nvPr/>
          </p:nvSpPr>
          <p:spPr bwMode="auto">
            <a:xfrm>
              <a:off x="1322" y="2321"/>
              <a:ext cx="140" cy="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21"/>
                </a:cxn>
                <a:cxn ang="0">
                  <a:pos x="140" y="77"/>
                </a:cxn>
              </a:cxnLst>
              <a:rect l="0" t="0" r="r" b="b"/>
              <a:pathLst>
                <a:path w="140" h="77">
                  <a:moveTo>
                    <a:pt x="0" y="0"/>
                  </a:moveTo>
                  <a:cubicBezTo>
                    <a:pt x="12" y="3"/>
                    <a:pt x="49" y="8"/>
                    <a:pt x="72" y="21"/>
                  </a:cubicBezTo>
                  <a:cubicBezTo>
                    <a:pt x="95" y="34"/>
                    <a:pt x="126" y="65"/>
                    <a:pt x="140" y="77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520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4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3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9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21" grpId="0" autoUpdateAnimBg="0"/>
      <p:bldP spid="22" grpId="0" build="allAtOnce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The first step in an enzymatic reaction is the formation of a noncovalent enzyme-substrate complex, ES.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Enzymatic Catalysis</a:t>
            </a:r>
            <a:endParaRPr lang="en-US" sz="3600">
              <a:solidFill>
                <a:srgbClr val="C00000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377099"/>
              </p:ext>
            </p:extLst>
          </p:nvPr>
        </p:nvGraphicFramePr>
        <p:xfrm>
          <a:off x="2057400" y="1971304"/>
          <a:ext cx="5029200" cy="1567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Image" r:id="rId3" imgW="5146488" imgH="1728203" progId="Photoshop.Image.7">
                  <p:embed/>
                </p:oleObj>
              </mc:Choice>
              <mc:Fallback>
                <p:oleObj name="Image" r:id="rId3" imgW="5146488" imgH="1728203" progId="Photoshop.Image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71304"/>
                        <a:ext cx="5029200" cy="15675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3" descr="FG06_0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58731"/>
            <a:ext cx="5562600" cy="329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Chemical Modes of Enzymatic Catalysis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In biological reaction, formation of the ES complex places reactants close to reactive amino acid residues in the enzyme active sites.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17526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These reactive amino acid residues in the enzyme active sites are often ionizable side chains.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667000"/>
            <a:ext cx="7927882" cy="404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</a:t>
            </a:r>
            <a:r>
              <a:rPr lang="en-MY" sz="3600" smtClean="0">
                <a:solidFill>
                  <a:srgbClr val="C00000"/>
                </a:solidFill>
              </a:rPr>
              <a:t>Types </a:t>
            </a:r>
            <a:r>
              <a:rPr lang="en-MY" sz="3600">
                <a:solidFill>
                  <a:srgbClr val="C00000"/>
                </a:solidFill>
              </a:rPr>
              <a:t>of </a:t>
            </a:r>
            <a:r>
              <a:rPr lang="en-MY" sz="3600" smtClean="0">
                <a:solidFill>
                  <a:srgbClr val="C00000"/>
                </a:solidFill>
              </a:rPr>
              <a:t>Enzymatic Mechanisms</a:t>
            </a:r>
            <a:endParaRPr lang="en-MY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There are many common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types 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of enzymatic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mechanisms: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8399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2.	Bond </a:t>
            </a:r>
            <a:r>
              <a:rPr lang="en-MY" sz="2400">
                <a:solidFill>
                  <a:srgbClr val="C00000"/>
                </a:solidFill>
              </a:rPr>
              <a:t>cleavage </a:t>
            </a:r>
            <a:r>
              <a:rPr lang="en-MY" sz="2400" smtClean="0">
                <a:solidFill>
                  <a:srgbClr val="C00000"/>
                </a:solidFill>
              </a:rPr>
              <a:t>reactions.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450538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1.	Substitutions reactions.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65807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4.	Acid </a:t>
            </a:r>
            <a:r>
              <a:rPr lang="en-MY" sz="2400">
                <a:solidFill>
                  <a:srgbClr val="C00000"/>
                </a:solidFill>
              </a:rPr>
              <a:t>base </a:t>
            </a:r>
            <a:r>
              <a:rPr lang="en-MY" sz="2400" smtClean="0">
                <a:solidFill>
                  <a:srgbClr val="C00000"/>
                </a:solidFill>
              </a:rPr>
              <a:t>catalysis.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22575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3.	Redox reactions.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052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5</a:t>
            </a:r>
            <a:r>
              <a:rPr lang="en-MY" sz="2400" smtClean="0">
                <a:solidFill>
                  <a:srgbClr val="C00000"/>
                </a:solidFill>
              </a:rPr>
              <a:t>.Covalent catalysis.</a:t>
            </a:r>
            <a:endParaRPr lang="en-MY" sz="24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Types of Enzymatic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1.	Substitutions reactions.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191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Direct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Substitution.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447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Nucleophillic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Substitution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90600" y="4720076"/>
            <a:ext cx="5702300" cy="1541462"/>
            <a:chOff x="990600" y="4720076"/>
            <a:chExt cx="5702300" cy="1541462"/>
          </a:xfrm>
        </p:grpSpPr>
        <p:graphicFrame>
          <p:nvGraphicFramePr>
            <p:cNvPr id="1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6362222"/>
                </p:ext>
              </p:extLst>
            </p:nvPr>
          </p:nvGraphicFramePr>
          <p:xfrm>
            <a:off x="990600" y="4720076"/>
            <a:ext cx="5702300" cy="1114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0" name="CS ChemDraw Drawing" r:id="rId3" imgW="5702300" imgH="1115060" progId="MDLDrawOLE.MDLDrawObject.1">
                    <p:embed/>
                  </p:oleObj>
                </mc:Choice>
                <mc:Fallback>
                  <p:oleObj name="CS ChemDraw Drawing" r:id="rId3" imgW="5702300" imgH="1115060" progId="MDLDrawOLE.MDLDrawObject.1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600" y="4720076"/>
                          <a:ext cx="5702300" cy="1114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638425" y="5804338"/>
              <a:ext cx="24177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b="0"/>
                <a:t>transition state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90600" y="2065337"/>
            <a:ext cx="6858000" cy="2041525"/>
            <a:chOff x="990600" y="2065337"/>
            <a:chExt cx="6858000" cy="2041525"/>
          </a:xfrm>
        </p:grpSpPr>
        <p:graphicFrame>
          <p:nvGraphicFramePr>
            <p:cNvPr id="1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1015123"/>
                </p:ext>
              </p:extLst>
            </p:nvPr>
          </p:nvGraphicFramePr>
          <p:xfrm>
            <a:off x="990600" y="2065337"/>
            <a:ext cx="4922838" cy="143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1" name="CS ChemDraw Drawing" r:id="rId5" imgW="4922520" imgH="1440180" progId="MDLDrawOLE.MDLDrawObject.1">
                    <p:embed/>
                  </p:oleObj>
                </mc:Choice>
                <mc:Fallback>
                  <p:oleObj name="CS ChemDraw Drawing" r:id="rId5" imgW="4922520" imgH="1440180" progId="MDLDrawOLE.MDLDrawObject.1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600" y="2065337"/>
                          <a:ext cx="4922838" cy="143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419600" y="3284537"/>
              <a:ext cx="34290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b="0"/>
                <a:t>Nucleophillic = e</a:t>
              </a:r>
              <a:r>
                <a:rPr lang="en-US" b="0" baseline="30000"/>
                <a:t>-</a:t>
              </a:r>
              <a:r>
                <a:rPr lang="en-US" b="0"/>
                <a:t> rich  Electrophillic = e</a:t>
              </a:r>
              <a:r>
                <a:rPr lang="en-US" b="0" baseline="30000"/>
                <a:t>-</a:t>
              </a:r>
              <a:r>
                <a:rPr lang="en-US" b="0"/>
                <a:t> poor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92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Types of Enzymatic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2.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	Bond cleavage reactions.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55003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Heterolytic vs homolytic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cleavage.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872000"/>
            <a:ext cx="714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>
                <a:solidFill>
                  <a:schemeClr val="tx2">
                    <a:lumMod val="75000"/>
                  </a:schemeClr>
                </a:solidFill>
              </a:rPr>
              <a:t>Carbanion formation (retains both e-)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14935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>
                <a:solidFill>
                  <a:schemeClr val="tx2">
                    <a:lumMod val="75000"/>
                  </a:schemeClr>
                </a:solidFill>
              </a:rPr>
              <a:t>Carbocation formation (lose both e-</a:t>
            </a:r>
            <a:r>
              <a:rPr lang="pt-BR" sz="2400" smtClean="0">
                <a:solidFill>
                  <a:schemeClr val="tx2">
                    <a:lumMod val="75000"/>
                  </a:schemeClr>
                </a:solidFill>
              </a:rPr>
              <a:t>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05535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>
                <a:solidFill>
                  <a:schemeClr val="tx2">
                    <a:lumMod val="75000"/>
                  </a:schemeClr>
                </a:solidFill>
              </a:rPr>
              <a:t>Free radical formation (lose single e-)	</a:t>
            </a:r>
            <a:endParaRPr lang="pt-BR" sz="240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2333665"/>
            <a:ext cx="3728181" cy="40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3200400"/>
            <a:ext cx="420892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683" y="4267201"/>
            <a:ext cx="4868917" cy="42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24201" y="2333665"/>
            <a:ext cx="2590800" cy="48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/>
          <p:cNvSpPr/>
          <p:nvPr/>
        </p:nvSpPr>
        <p:spPr>
          <a:xfrm>
            <a:off x="3124200" y="3240000"/>
            <a:ext cx="3144656" cy="63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/>
          <p:cNvSpPr/>
          <p:nvPr/>
        </p:nvSpPr>
        <p:spPr>
          <a:xfrm>
            <a:off x="3810000" y="4243130"/>
            <a:ext cx="3048000" cy="63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893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7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Types of Enzymatic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	Oxidation reduction (Redox)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Reactions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64538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Loose e- = oxidation (LEO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810000"/>
            <a:ext cx="708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Gain e- = reduction (GER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447800"/>
            <a:ext cx="7149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Central to energy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production.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0480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tabLst>
                <a:tab pos="2667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If one atom/molecule is oxidized, another must </a:t>
            </a:r>
            <a:r>
              <a:rPr lang="en-MY" sz="2400" dirty="0">
                <a:solidFill>
                  <a:srgbClr val="C00000"/>
                </a:solidFill>
              </a:rPr>
              <a:t>be reduced (reducing agent donates e- to oxidizing agent</a:t>
            </a:r>
            <a:r>
              <a:rPr lang="en-MY" sz="2400" dirty="0" smtClean="0">
                <a:solidFill>
                  <a:srgbClr val="C00000"/>
                </a:solidFill>
              </a:rPr>
              <a:t>).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22860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tabLst>
                <a:tab pos="266700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Oxidations </a:t>
            </a:r>
            <a:r>
              <a:rPr lang="en-MY" sz="2400" dirty="0">
                <a:solidFill>
                  <a:srgbClr val="C00000"/>
                </a:solidFill>
              </a:rPr>
              <a:t>= removal of hydrogen or addition of oxygen or removal of </a:t>
            </a:r>
            <a:r>
              <a:rPr lang="en-MY" sz="2400" dirty="0" smtClean="0">
                <a:solidFill>
                  <a:srgbClr val="C00000"/>
                </a:solidFill>
              </a:rPr>
              <a:t>e-.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1982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In biological systems reducing agent is usually a co-factor (NADH of NADPH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9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Types of Enzymatic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4.	Acid base catalysis.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Accelerates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reactions by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catalytic transfer of a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proton.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142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Involves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amino acid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residues that can accept a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proton.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3523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Can remove proton from –OH, -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NH or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CH.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904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Creates a strong nucleophillic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reactant.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193788"/>
              </p:ext>
            </p:extLst>
          </p:nvPr>
        </p:nvGraphicFramePr>
        <p:xfrm>
          <a:off x="1584325" y="1524000"/>
          <a:ext cx="5502275" cy="1273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CS ChemDraw Drawing" r:id="rId3" imgW="3520440" imgH="645160" progId="MDLDrawOLE.MDLDrawObject.1">
                  <p:embed/>
                </p:oleObj>
              </mc:Choice>
              <mc:Fallback>
                <p:oleObj name="CS ChemDraw Drawing" r:id="rId3" imgW="3520440" imgH="645160" progId="MDLDrawOLE.MDLDrawObject.1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1524000"/>
                        <a:ext cx="5502275" cy="12733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29" y="4419600"/>
            <a:ext cx="6784571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96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Common Types of Enzymatic Mechanisms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9906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5.Covalent catalysis.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1455003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20% of all enzymes employ covalent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catalysis.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22815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 group from a substrate binds covalently to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enzyme.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	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055203"/>
            <a:ext cx="7149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The intermediate enzyme substrate complex (A-X) then donates the group (X) to a second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42672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i.e. Protein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Kinases.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4261126" cy="353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30" y="2715750"/>
            <a:ext cx="3400070" cy="4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50" y="3886200"/>
            <a:ext cx="3366950" cy="36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21869"/>
            <a:ext cx="6798446" cy="459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67325"/>
            <a:ext cx="59912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638800"/>
            <a:ext cx="5686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00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The Serine Proteases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" y="990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 group of protease that involve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serine component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catalysis.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1390471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630238">
              <a:tabLst>
                <a:tab pos="233363" algn="l"/>
              </a:tabLst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- i.e. Trypsin, chymotrypsin, elastase, thrombin, subtilisin, </a:t>
            </a:r>
            <a:r>
              <a:rPr lang="en-US" sz="2400" smtClean="0">
                <a:solidFill>
                  <a:schemeClr val="tx2">
                    <a:lumMod val="75000"/>
                  </a:schemeClr>
                </a:solidFill>
              </a:rPr>
              <a:t>plasmin.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- All these serine proteases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are structurally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similar: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47725" y="2281535"/>
            <a:ext cx="7915275" cy="3433465"/>
            <a:chOff x="847725" y="2281535"/>
            <a:chExt cx="7915275" cy="3433465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725" y="2286000"/>
              <a:ext cx="7686675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1143000" y="2281535"/>
              <a:ext cx="762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233363" algn="l"/>
                </a:tabLst>
              </a:pPr>
              <a:r>
                <a:rPr lang="en-MY" sz="2400" smtClean="0">
                  <a:solidFill>
                    <a:schemeClr val="tx2">
                      <a:lumMod val="75000"/>
                    </a:schemeClr>
                  </a:solidFill>
                </a:rPr>
                <a:t> Chymotrypsin</a:t>
              </a:r>
              <a:r>
                <a:rPr lang="en-MY" sz="2400">
                  <a:solidFill>
                    <a:schemeClr val="tx2">
                      <a:lumMod val="75000"/>
                    </a:schemeClr>
                  </a:solidFill>
                </a:rPr>
                <a:t>		</a:t>
              </a:r>
              <a:r>
                <a:rPr lang="en-MY" sz="2400" smtClean="0">
                  <a:solidFill>
                    <a:schemeClr val="tx2">
                      <a:lumMod val="75000"/>
                    </a:schemeClr>
                  </a:solidFill>
                </a:rPr>
                <a:t>Trypsin</a:t>
              </a:r>
              <a:r>
                <a:rPr lang="en-MY" sz="2400">
                  <a:solidFill>
                    <a:schemeClr val="tx2">
                      <a:lumMod val="75000"/>
                    </a:schemeClr>
                  </a:solidFill>
                </a:rPr>
                <a:t>		</a:t>
              </a:r>
              <a:r>
                <a:rPr lang="en-MY" sz="2400" smtClean="0">
                  <a:solidFill>
                    <a:schemeClr val="tx2">
                      <a:lumMod val="75000"/>
                    </a:schemeClr>
                  </a:solidFill>
                </a:rPr>
                <a:t>           Elastase</a:t>
              </a:r>
              <a:endParaRPr lang="en-MY" sz="240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5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The Serine Proteases</a:t>
            </a:r>
          </a:p>
        </p:txBody>
      </p:sp>
      <p:pic>
        <p:nvPicPr>
          <p:cNvPr id="4" name="Picture 2" descr="figure 6-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06566"/>
            <a:ext cx="6708775" cy="552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4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The Serine Proteases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990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Part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of a "catalytic triad" of Ser, His,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Asp.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3576935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Substrate specificity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are determined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by binding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pocket.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95425"/>
            <a:ext cx="82867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33800"/>
            <a:ext cx="5237018" cy="292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02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5" y="1066800"/>
            <a:ext cx="81619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201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 algn="ctr">
              <a:tabLst>
                <a:tab pos="115888" algn="l"/>
              </a:tabLst>
            </a:pPr>
            <a:r>
              <a:rPr lang="en-US" sz="2400" dirty="0" smtClean="0">
                <a:solidFill>
                  <a:srgbClr val="C00000"/>
                </a:solidFill>
              </a:rPr>
              <a:t>Mechanism of Chymotrypsin-catalyzed of a peptide model (</a:t>
            </a:r>
            <a:r>
              <a:rPr lang="en-US" dirty="0" smtClean="0">
                <a:solidFill>
                  <a:srgbClr val="C00000"/>
                </a:solidFill>
              </a:rPr>
              <a:t>Page 188-189)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The Serine Proteases</a:t>
            </a:r>
          </a:p>
        </p:txBody>
      </p:sp>
    </p:spTree>
    <p:extLst>
      <p:ext uri="{BB962C8B-B14F-4D97-AF65-F5344CB8AC3E}">
        <p14:creationId xmlns:p14="http://schemas.microsoft.com/office/powerpoint/2010/main" val="418089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563</Words>
  <Application>Microsoft Office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Image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UNIMAS</cp:lastModifiedBy>
  <cp:revision>207</cp:revision>
  <dcterms:created xsi:type="dcterms:W3CDTF">2011-02-28T02:05:40Z</dcterms:created>
  <dcterms:modified xsi:type="dcterms:W3CDTF">2018-03-27T05:30:32Z</dcterms:modified>
</cp:coreProperties>
</file>