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1" r:id="rId2"/>
    <p:sldId id="321" r:id="rId3"/>
    <p:sldId id="326" r:id="rId4"/>
    <p:sldId id="295" r:id="rId5"/>
    <p:sldId id="322" r:id="rId6"/>
    <p:sldId id="325" r:id="rId7"/>
    <p:sldId id="329" r:id="rId8"/>
    <p:sldId id="331" r:id="rId9"/>
    <p:sldId id="333" r:id="rId10"/>
    <p:sldId id="341" r:id="rId11"/>
    <p:sldId id="344" r:id="rId12"/>
    <p:sldId id="335" r:id="rId13"/>
    <p:sldId id="336" r:id="rId14"/>
    <p:sldId id="337" r:id="rId15"/>
    <p:sldId id="338" r:id="rId16"/>
    <p:sldId id="343" r:id="rId17"/>
    <p:sldId id="359" r:id="rId18"/>
    <p:sldId id="360" r:id="rId19"/>
    <p:sldId id="339" r:id="rId20"/>
    <p:sldId id="340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68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E85F4-7C79-49C9-9592-1996CD340D40}" type="datetimeFigureOut">
              <a:rPr lang="en-US" smtClean="0"/>
              <a:pPr/>
              <a:t>3/5/2018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microsoft.com/office/2007/relationships/hdphoto" Target="../media/hdphoto12.wdp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microsoft.com/office/2007/relationships/hdphoto" Target="../media/hdphoto13.wdp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352800"/>
            <a:ext cx="8763000" cy="838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>
          <a:xfrm>
            <a:off x="685800" y="1981200"/>
            <a:ext cx="77724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 7</a:t>
            </a: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>
          <a:xfrm>
            <a:off x="0" y="3352800"/>
            <a:ext cx="91440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800" dirty="0" smtClean="0">
                <a:solidFill>
                  <a:schemeClr val="bg1"/>
                </a:solidFill>
                <a:latin typeface="Calibri" pitchFamily="34" charset="0"/>
              </a:rPr>
              <a:t>ENZYMES KINETICS</a:t>
            </a:r>
            <a:endParaRPr lang="en-US" sz="4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52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-115888" algn="r">
              <a:tabLst>
                <a:tab pos="115888" algn="l"/>
              </a:tabLst>
            </a:pPr>
            <a:r>
              <a:rPr lang="en-US" sz="3200" b="1" dirty="0" smtClean="0">
                <a:solidFill>
                  <a:srgbClr val="7030A0"/>
                </a:solidFill>
              </a:rPr>
              <a:t>STB1083  BIOCHEMISTRY</a:t>
            </a:r>
            <a:endParaRPr lang="en-US" sz="3200" b="1" dirty="0">
              <a:solidFill>
                <a:srgbClr val="7030A0"/>
              </a:solidFill>
            </a:endParaRPr>
          </a:p>
        </p:txBody>
      </p:sp>
      <p:pic>
        <p:nvPicPr>
          <p:cNvPr id="7" name="Picture 6" descr="http://www.unimas.my/images/logo/UNIMAS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1"/>
            <a:ext cx="1066799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53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Enzyme kinetics is the study of the </a:t>
            </a:r>
            <a:r>
              <a:rPr lang="en-MY" sz="2400" smtClean="0">
                <a:solidFill>
                  <a:srgbClr val="000099"/>
                </a:solidFill>
              </a:rPr>
              <a:t>biological and chemical </a:t>
            </a:r>
            <a:r>
              <a:rPr lang="en-MY" sz="2400">
                <a:solidFill>
                  <a:srgbClr val="000099"/>
                </a:solidFill>
              </a:rPr>
              <a:t>reactions that are catalysed by enzymes.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Enzymes </a:t>
            </a:r>
            <a:r>
              <a:rPr lang="en-US" sz="3600">
                <a:solidFill>
                  <a:srgbClr val="C00000"/>
                </a:solidFill>
              </a:rPr>
              <a:t>Kinetics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" y="181987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Determines </a:t>
            </a:r>
            <a:r>
              <a:rPr lang="en-MY" sz="2400" dirty="0">
                <a:solidFill>
                  <a:srgbClr val="000099"/>
                </a:solidFill>
              </a:rPr>
              <a:t>number of steps </a:t>
            </a:r>
            <a:r>
              <a:rPr lang="en-MY" sz="2400" dirty="0">
                <a:solidFill>
                  <a:srgbClr val="000099"/>
                </a:solidFill>
              </a:rPr>
              <a:t>involved and </a:t>
            </a:r>
            <a:r>
              <a:rPr lang="en-MY" sz="2400" dirty="0" smtClean="0">
                <a:solidFill>
                  <a:srgbClr val="000099"/>
                </a:solidFill>
              </a:rPr>
              <a:t>identifies </a:t>
            </a:r>
            <a:r>
              <a:rPr lang="en-MY" sz="2400" dirty="0">
                <a:solidFill>
                  <a:srgbClr val="000099"/>
                </a:solidFill>
              </a:rPr>
              <a:t>“rate-limiting” step.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265807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Provides information on enzyme </a:t>
            </a:r>
            <a:r>
              <a:rPr lang="en-MY" sz="2400" dirty="0" smtClean="0">
                <a:solidFill>
                  <a:srgbClr val="000099"/>
                </a:solidFill>
              </a:rPr>
              <a:t>specificities and mechanisms.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119735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Several terminologies involved in the study of Enzyme Kinetics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576935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+mj-lt"/>
              <a:buAutoNum type="arabicPeriod"/>
              <a:tabLst>
                <a:tab pos="273050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Rate Constants &amp; Reaction </a:t>
            </a:r>
            <a:r>
              <a:rPr lang="en-MY" sz="2400" dirty="0" smtClean="0">
                <a:solidFill>
                  <a:srgbClr val="000099"/>
                </a:solidFill>
              </a:rPr>
              <a:t>Order.</a:t>
            </a:r>
          </a:p>
          <a:p>
            <a:pPr marL="273050" indent="-273050">
              <a:buFont typeface="+mj-lt"/>
              <a:buAutoNum type="arabicPeriod"/>
              <a:tabLst>
                <a:tab pos="273050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Initial Velocities</a:t>
            </a:r>
          </a:p>
          <a:p>
            <a:pPr marL="273050" indent="-273050">
              <a:buFont typeface="+mj-lt"/>
              <a:buAutoNum type="arabicPeriod"/>
              <a:tabLst>
                <a:tab pos="273050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Steady State </a:t>
            </a:r>
            <a:r>
              <a:rPr lang="en-MY" sz="2400" dirty="0" smtClean="0">
                <a:solidFill>
                  <a:srgbClr val="000099"/>
                </a:solidFill>
              </a:rPr>
              <a:t>Assumption</a:t>
            </a:r>
          </a:p>
          <a:p>
            <a:pPr marL="273050" indent="-273050">
              <a:buFont typeface="+mj-lt"/>
              <a:buAutoNum type="arabicPeriod"/>
              <a:tabLst>
                <a:tab pos="27305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Enzymes Inhibition</a:t>
            </a:r>
            <a:endParaRPr lang="en-MY" sz="2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Rate constant (k) measures how rapidly a </a:t>
            </a:r>
            <a:r>
              <a:rPr lang="en-MY" sz="2400" dirty="0" smtClean="0">
                <a:solidFill>
                  <a:srgbClr val="000099"/>
                </a:solidFill>
              </a:rPr>
              <a:t>reaction (</a:t>
            </a:r>
            <a:r>
              <a:rPr lang="en-MY" sz="2400" dirty="0" err="1" smtClean="0">
                <a:solidFill>
                  <a:srgbClr val="000099"/>
                </a:solidFill>
              </a:rPr>
              <a:t>rxn</a:t>
            </a:r>
            <a:r>
              <a:rPr lang="en-MY" sz="2400" dirty="0" smtClean="0">
                <a:solidFill>
                  <a:srgbClr val="000099"/>
                </a:solidFill>
              </a:rPr>
              <a:t>) occurs.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>
                <a:solidFill>
                  <a:srgbClr val="C00000"/>
                </a:solidFill>
              </a:rPr>
              <a:t>Rate </a:t>
            </a:r>
            <a:r>
              <a:rPr lang="en-MY" sz="3600" dirty="0" smtClean="0">
                <a:solidFill>
                  <a:srgbClr val="C00000"/>
                </a:solidFill>
              </a:rPr>
              <a:t>Constants &amp; Reaction Order</a:t>
            </a:r>
            <a:endParaRPr lang="en-MY" sz="3600" dirty="0">
              <a:solidFill>
                <a:srgbClr val="C00000"/>
              </a:solidFill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3351213" y="1676402"/>
            <a:ext cx="1868487" cy="1071563"/>
            <a:chOff x="662" y="1104"/>
            <a:chExt cx="1177" cy="675"/>
          </a:xfrm>
        </p:grpSpPr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662" y="1325"/>
              <a:ext cx="11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b="1">
                  <a:latin typeface="+mn-lt"/>
                </a:rPr>
                <a:t>A	B  +  C</a:t>
              </a:r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912" y="14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b="1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 flipH="1">
              <a:off x="912" y="148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b="1"/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913" y="1104"/>
              <a:ext cx="2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b="1">
                  <a:latin typeface="+mn-lt"/>
                </a:rPr>
                <a:t>k</a:t>
              </a:r>
              <a:r>
                <a:rPr lang="en-US" b="1" baseline="-25000">
                  <a:latin typeface="+mn-lt"/>
                </a:rPr>
                <a:t>1</a:t>
              </a: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912" y="1488"/>
              <a:ext cx="3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b="1">
                  <a:latin typeface="+mn-lt"/>
                </a:rPr>
                <a:t>k</a:t>
              </a:r>
              <a:r>
                <a:rPr lang="en-US" b="1" baseline="-25000">
                  <a:latin typeface="+mn-lt"/>
                </a:rPr>
                <a:t>-1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85800" y="2937317"/>
            <a:ext cx="8382000" cy="345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endParaRPr lang="en-MY" sz="1000" dirty="0">
              <a:solidFill>
                <a:srgbClr val="000099"/>
              </a:solidFill>
            </a:endParaRP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/>
              <a:t>Zero order </a:t>
            </a:r>
            <a:r>
              <a:rPr lang="en-MY" sz="2400" dirty="0" err="1"/>
              <a:t>rxn</a:t>
            </a:r>
            <a:r>
              <a:rPr lang="en-MY" sz="2400" dirty="0"/>
              <a:t> (rate is independent of reactant concentration</a:t>
            </a:r>
            <a:r>
              <a:rPr lang="en-MY" sz="2400" dirty="0" smtClean="0"/>
              <a:t>)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endParaRPr lang="en-MY" sz="1000" dirty="0"/>
          </a:p>
          <a:p>
            <a:pPr marL="266700" indent="-266700">
              <a:buFont typeface="Arial" panose="020B0604020202020204" pitchFamily="34" charset="0"/>
              <a:buChar char="•"/>
              <a:tabLst>
                <a:tab pos="233363" algn="l"/>
              </a:tabLst>
            </a:pPr>
            <a:r>
              <a:rPr lang="en-MY" sz="2400"/>
              <a:t>1</a:t>
            </a:r>
            <a:r>
              <a:rPr lang="en-MY" sz="2400" baseline="30000"/>
              <a:t>st</a:t>
            </a:r>
            <a:r>
              <a:rPr lang="en-MY" sz="2400"/>
              <a:t> order rxn (rate dependent on concentration of 1 reactant)</a:t>
            </a:r>
          </a:p>
          <a:p>
            <a:pPr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	</a:t>
            </a:r>
            <a:r>
              <a:rPr lang="en-MY" sz="2400">
                <a:solidFill>
                  <a:srgbClr val="C00000"/>
                </a:solidFill>
              </a:rPr>
              <a:t> 			v = k</a:t>
            </a:r>
            <a:r>
              <a:rPr lang="en-MY" sz="2400" baseline="-25000">
                <a:solidFill>
                  <a:srgbClr val="C00000"/>
                </a:solidFill>
              </a:rPr>
              <a:t>1</a:t>
            </a:r>
            <a:r>
              <a:rPr lang="en-MY" sz="2400">
                <a:solidFill>
                  <a:srgbClr val="C00000"/>
                </a:solidFill>
              </a:rPr>
              <a:t> [A] </a:t>
            </a:r>
            <a:endParaRPr lang="en-MY" sz="2400" smtClean="0">
              <a:solidFill>
                <a:srgbClr val="C00000"/>
              </a:solidFill>
            </a:endParaRPr>
          </a:p>
          <a:p>
            <a:pPr>
              <a:tabLst>
                <a:tab pos="233363" algn="l"/>
              </a:tabLst>
            </a:pPr>
            <a:endParaRPr lang="en-MY" sz="1000">
              <a:solidFill>
                <a:srgbClr val="C00000"/>
              </a:solidFill>
            </a:endParaRPr>
          </a:p>
          <a:p>
            <a:pPr>
              <a:tabLst>
                <a:tab pos="233363" algn="l"/>
              </a:tabLst>
            </a:pPr>
            <a:r>
              <a:rPr lang="en-MY" sz="2400" smtClean="0"/>
              <a:t>	- Rate </a:t>
            </a:r>
            <a:r>
              <a:rPr lang="en-MY" sz="2400" dirty="0"/>
              <a:t>(v, velocity) = (rate constant) (concentration of reactants</a:t>
            </a:r>
            <a:r>
              <a:rPr lang="en-MY" sz="2400" dirty="0" smtClean="0"/>
              <a:t>)</a:t>
            </a:r>
          </a:p>
          <a:p>
            <a:pPr>
              <a:tabLst>
                <a:tab pos="233363" algn="l"/>
              </a:tabLst>
            </a:pPr>
            <a:r>
              <a:rPr lang="en-MY" sz="1000" dirty="0" smtClean="0">
                <a:solidFill>
                  <a:srgbClr val="000099"/>
                </a:solidFill>
              </a:rPr>
              <a:t>		</a:t>
            </a:r>
            <a:r>
              <a:rPr lang="en-MY" sz="1000" dirty="0">
                <a:solidFill>
                  <a:srgbClr val="000099"/>
                </a:solidFill>
              </a:rPr>
              <a:t>	</a:t>
            </a:r>
            <a:r>
              <a:rPr lang="en-MY" sz="1000" smtClean="0">
                <a:solidFill>
                  <a:srgbClr val="000099"/>
                </a:solidFill>
              </a:rPr>
              <a:t>    </a:t>
            </a:r>
            <a:endParaRPr lang="en-MY" sz="1000" dirty="0" smtClean="0">
              <a:solidFill>
                <a:srgbClr val="000099"/>
              </a:solidFill>
            </a:endParaRP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/>
              <a:t>2</a:t>
            </a:r>
            <a:r>
              <a:rPr lang="en-MY" sz="2400" baseline="30000" dirty="0" smtClean="0"/>
              <a:t>nd</a:t>
            </a:r>
            <a:r>
              <a:rPr lang="en-MY" sz="2400" dirty="0" smtClean="0"/>
              <a:t> </a:t>
            </a:r>
            <a:r>
              <a:rPr lang="en-MY" sz="2400" dirty="0"/>
              <a:t>order </a:t>
            </a:r>
            <a:r>
              <a:rPr lang="en-MY" sz="2400" dirty="0" err="1"/>
              <a:t>rxn</a:t>
            </a:r>
            <a:r>
              <a:rPr lang="en-MY" sz="2400" dirty="0"/>
              <a:t> (rate dependent on concentration of 2 reactants</a:t>
            </a:r>
            <a:r>
              <a:rPr lang="en-MY" sz="2400" dirty="0" smtClean="0"/>
              <a:t>)</a:t>
            </a:r>
          </a:p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				v </a:t>
            </a:r>
            <a:r>
              <a:rPr lang="en-MY" sz="2400" dirty="0">
                <a:solidFill>
                  <a:srgbClr val="C00000"/>
                </a:solidFill>
              </a:rPr>
              <a:t>= k</a:t>
            </a:r>
            <a:r>
              <a:rPr lang="en-MY" sz="2400" baseline="-25000" dirty="0">
                <a:solidFill>
                  <a:srgbClr val="C00000"/>
                </a:solidFill>
              </a:rPr>
              <a:t>-1</a:t>
            </a:r>
            <a:r>
              <a:rPr lang="en-MY" sz="2400" dirty="0">
                <a:solidFill>
                  <a:srgbClr val="C00000"/>
                </a:solidFill>
              </a:rPr>
              <a:t>[B][C]</a:t>
            </a:r>
          </a:p>
          <a:p>
            <a:pPr>
              <a:tabLst>
                <a:tab pos="233363" algn="l"/>
              </a:tabLst>
            </a:pPr>
            <a:endParaRPr lang="en-MY" sz="2400" dirty="0"/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endParaRPr lang="en-MY" sz="1050" dirty="0"/>
          </a:p>
        </p:txBody>
      </p:sp>
    </p:spTree>
    <p:extLst>
      <p:ext uri="{BB962C8B-B14F-4D97-AF65-F5344CB8AC3E}">
        <p14:creationId xmlns:p14="http://schemas.microsoft.com/office/powerpoint/2010/main" val="31615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2209800" y="3506450"/>
            <a:ext cx="4687888" cy="1219201"/>
            <a:chOff x="2496" y="1894"/>
            <a:chExt cx="2953" cy="768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2496" y="2115"/>
              <a:ext cx="2953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dirty="0">
                  <a:latin typeface="+mn-lt"/>
                </a:rPr>
                <a:t>E + S 	 	</a:t>
              </a:r>
              <a:r>
                <a:rPr lang="en-US" sz="3200" b="1" dirty="0" smtClean="0">
                  <a:latin typeface="+mn-lt"/>
                </a:rPr>
                <a:t>  ES</a:t>
              </a:r>
              <a:r>
                <a:rPr lang="en-US" sz="3200" b="1" dirty="0">
                  <a:latin typeface="+mn-lt"/>
                </a:rPr>
                <a:t>		E + P</a:t>
              </a: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3120" y="2278"/>
              <a:ext cx="576" cy="48"/>
              <a:chOff x="1440" y="1776"/>
              <a:chExt cx="576" cy="48"/>
            </a:xfrm>
          </p:grpSpPr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1440" y="177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 flipV="1">
                <a:off x="1440" y="182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</p:grpSp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4128" y="2278"/>
              <a:ext cx="576" cy="48"/>
              <a:chOff x="1440" y="1776"/>
              <a:chExt cx="576" cy="48"/>
            </a:xfrm>
          </p:grpSpPr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1440" y="177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 flipH="1" flipV="1">
                <a:off x="1440" y="182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</p:grp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3206" y="1894"/>
              <a:ext cx="32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1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3216" y="2294"/>
              <a:ext cx="38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-1</a:t>
              </a: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4236" y="1895"/>
              <a:ext cx="32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2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4284" y="2294"/>
              <a:ext cx="38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-2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81000" y="1525249"/>
            <a:ext cx="8382000" cy="1768475"/>
            <a:chOff x="381000" y="2057400"/>
            <a:chExt cx="8382000" cy="1768475"/>
          </a:xfrm>
        </p:grpSpPr>
        <p:grpSp>
          <p:nvGrpSpPr>
            <p:cNvPr id="24" name="Group 35"/>
            <p:cNvGrpSpPr>
              <a:grpSpLocks/>
            </p:cNvGrpSpPr>
            <p:nvPr/>
          </p:nvGrpSpPr>
          <p:grpSpPr bwMode="auto">
            <a:xfrm>
              <a:off x="2919413" y="2909888"/>
              <a:ext cx="642937" cy="138112"/>
              <a:chOff x="2352" y="1209"/>
              <a:chExt cx="405" cy="87"/>
            </a:xfrm>
          </p:grpSpPr>
          <p:sp>
            <p:nvSpPr>
              <p:cNvPr id="25" name="Line 24"/>
              <p:cNvSpPr>
                <a:spLocks noChangeShapeType="1"/>
              </p:cNvSpPr>
              <p:nvPr/>
            </p:nvSpPr>
            <p:spPr bwMode="auto">
              <a:xfrm>
                <a:off x="2373" y="1209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MY"/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 flipH="1" flipV="1">
                <a:off x="2352" y="1296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MY"/>
              </a:p>
            </p:txBody>
          </p:sp>
        </p:grp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381000" y="2057400"/>
              <a:ext cx="1319213" cy="1628775"/>
            </a:xfrm>
            <a:custGeom>
              <a:avLst/>
              <a:gdLst>
                <a:gd name="T0" fmla="*/ 1124106 w 737"/>
                <a:gd name="T1" fmla="*/ 225839 h 952"/>
                <a:gd name="T2" fmla="*/ 762530 w 737"/>
                <a:gd name="T3" fmla="*/ 6844 h 952"/>
                <a:gd name="T4" fmla="*/ 370525 w 737"/>
                <a:gd name="T5" fmla="*/ 68436 h 952"/>
                <a:gd name="T6" fmla="*/ 288186 w 737"/>
                <a:gd name="T7" fmla="*/ 131739 h 952"/>
                <a:gd name="T8" fmla="*/ 223747 w 737"/>
                <a:gd name="T9" fmla="*/ 225839 h 952"/>
                <a:gd name="T10" fmla="*/ 189738 w 737"/>
                <a:gd name="T11" fmla="*/ 272033 h 952"/>
                <a:gd name="T12" fmla="*/ 93079 w 737"/>
                <a:gd name="T13" fmla="*/ 460232 h 952"/>
                <a:gd name="T14" fmla="*/ 42959 w 737"/>
                <a:gd name="T15" fmla="*/ 600525 h 952"/>
                <a:gd name="T16" fmla="*/ 109189 w 737"/>
                <a:gd name="T17" fmla="*/ 1132615 h 952"/>
                <a:gd name="T18" fmla="*/ 207637 w 737"/>
                <a:gd name="T19" fmla="*/ 1272908 h 952"/>
                <a:gd name="T20" fmla="*/ 354415 w 737"/>
                <a:gd name="T21" fmla="*/ 1397804 h 952"/>
                <a:gd name="T22" fmla="*/ 402745 w 737"/>
                <a:gd name="T23" fmla="*/ 1445709 h 952"/>
                <a:gd name="T24" fmla="*/ 681981 w 737"/>
                <a:gd name="T25" fmla="*/ 1539808 h 952"/>
                <a:gd name="T26" fmla="*/ 1286993 w 737"/>
                <a:gd name="T27" fmla="*/ 1414913 h 952"/>
                <a:gd name="T28" fmla="*/ 1319213 w 737"/>
                <a:gd name="T29" fmla="*/ 1178809 h 952"/>
                <a:gd name="T30" fmla="*/ 886039 w 737"/>
                <a:gd name="T31" fmla="*/ 1187363 h 952"/>
                <a:gd name="T32" fmla="*/ 886039 w 737"/>
                <a:gd name="T33" fmla="*/ 612502 h 952"/>
                <a:gd name="T34" fmla="*/ 1229714 w 737"/>
                <a:gd name="T35" fmla="*/ 612502 h 952"/>
                <a:gd name="T36" fmla="*/ 1124106 w 737"/>
                <a:gd name="T37" fmla="*/ 225839 h 9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37"/>
                <a:gd name="T58" fmla="*/ 0 h 952"/>
                <a:gd name="T59" fmla="*/ 737 w 737"/>
                <a:gd name="T60" fmla="*/ 952 h 9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37" h="952">
                  <a:moveTo>
                    <a:pt x="628" y="132"/>
                  </a:moveTo>
                  <a:cubicBezTo>
                    <a:pt x="595" y="39"/>
                    <a:pt x="507" y="30"/>
                    <a:pt x="426" y="4"/>
                  </a:cubicBezTo>
                  <a:cubicBezTo>
                    <a:pt x="306" y="11"/>
                    <a:pt x="290" y="0"/>
                    <a:pt x="207" y="40"/>
                  </a:cubicBezTo>
                  <a:cubicBezTo>
                    <a:pt x="193" y="54"/>
                    <a:pt x="174" y="62"/>
                    <a:pt x="161" y="77"/>
                  </a:cubicBezTo>
                  <a:cubicBezTo>
                    <a:pt x="147" y="93"/>
                    <a:pt x="137" y="114"/>
                    <a:pt x="125" y="132"/>
                  </a:cubicBezTo>
                  <a:cubicBezTo>
                    <a:pt x="119" y="141"/>
                    <a:pt x="106" y="159"/>
                    <a:pt x="106" y="159"/>
                  </a:cubicBezTo>
                  <a:cubicBezTo>
                    <a:pt x="81" y="235"/>
                    <a:pt x="99" y="198"/>
                    <a:pt x="52" y="269"/>
                  </a:cubicBezTo>
                  <a:cubicBezTo>
                    <a:pt x="36" y="293"/>
                    <a:pt x="24" y="351"/>
                    <a:pt x="24" y="351"/>
                  </a:cubicBezTo>
                  <a:cubicBezTo>
                    <a:pt x="27" y="446"/>
                    <a:pt x="0" y="575"/>
                    <a:pt x="61" y="662"/>
                  </a:cubicBezTo>
                  <a:cubicBezTo>
                    <a:pt x="72" y="696"/>
                    <a:pt x="90" y="719"/>
                    <a:pt x="116" y="744"/>
                  </a:cubicBezTo>
                  <a:cubicBezTo>
                    <a:pt x="131" y="791"/>
                    <a:pt x="159" y="788"/>
                    <a:pt x="198" y="817"/>
                  </a:cubicBezTo>
                  <a:cubicBezTo>
                    <a:pt x="208" y="825"/>
                    <a:pt x="215" y="837"/>
                    <a:pt x="225" y="845"/>
                  </a:cubicBezTo>
                  <a:cubicBezTo>
                    <a:pt x="291" y="896"/>
                    <a:pt x="286" y="882"/>
                    <a:pt x="381" y="900"/>
                  </a:cubicBezTo>
                  <a:cubicBezTo>
                    <a:pt x="591" y="893"/>
                    <a:pt x="635" y="952"/>
                    <a:pt x="719" y="827"/>
                  </a:cubicBezTo>
                  <a:cubicBezTo>
                    <a:pt x="734" y="780"/>
                    <a:pt x="737" y="738"/>
                    <a:pt x="737" y="689"/>
                  </a:cubicBezTo>
                  <a:lnTo>
                    <a:pt x="495" y="694"/>
                  </a:lnTo>
                  <a:lnTo>
                    <a:pt x="495" y="358"/>
                  </a:lnTo>
                  <a:lnTo>
                    <a:pt x="687" y="358"/>
                  </a:lnTo>
                  <a:lnTo>
                    <a:pt x="628" y="13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MY"/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2157413" y="2667000"/>
              <a:ext cx="533400" cy="53340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Text Box 22"/>
            <p:cNvSpPr txBox="1">
              <a:spLocks noChangeArrowheads="1"/>
            </p:cNvSpPr>
            <p:nvPr/>
          </p:nvSpPr>
          <p:spPr bwMode="auto">
            <a:xfrm>
              <a:off x="693738" y="2555875"/>
              <a:ext cx="473075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Comic Sans MS" pitchFamily="66" charset="0"/>
                </a:rPr>
                <a:t>E</a:t>
              </a:r>
            </a:p>
          </p:txBody>
        </p:sp>
        <p:sp>
          <p:nvSpPr>
            <p:cNvPr id="30" name="Text Box 23"/>
            <p:cNvSpPr txBox="1">
              <a:spLocks noChangeArrowheads="1"/>
            </p:cNvSpPr>
            <p:nvPr/>
          </p:nvSpPr>
          <p:spPr bwMode="auto">
            <a:xfrm>
              <a:off x="2157413" y="2667000"/>
              <a:ext cx="473075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Comic Sans MS" pitchFamily="66" charset="0"/>
                </a:rPr>
                <a:t>S</a:t>
              </a:r>
            </a:p>
          </p:txBody>
        </p:sp>
        <p:sp>
          <p:nvSpPr>
            <p:cNvPr id="31" name="Text Box 26"/>
            <p:cNvSpPr txBox="1">
              <a:spLocks noChangeArrowheads="1"/>
            </p:cNvSpPr>
            <p:nvPr/>
          </p:nvSpPr>
          <p:spPr bwMode="auto">
            <a:xfrm>
              <a:off x="1624013" y="2651125"/>
              <a:ext cx="431800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Comic Sans MS" pitchFamily="66" charset="0"/>
                </a:rPr>
                <a:t>+</a:t>
              </a:r>
            </a:p>
          </p:txBody>
        </p:sp>
        <p:grpSp>
          <p:nvGrpSpPr>
            <p:cNvPr id="32" name="Group 34"/>
            <p:cNvGrpSpPr>
              <a:grpSpLocks/>
            </p:cNvGrpSpPr>
            <p:nvPr/>
          </p:nvGrpSpPr>
          <p:grpSpPr bwMode="auto">
            <a:xfrm>
              <a:off x="3673475" y="2133600"/>
              <a:ext cx="1379538" cy="1628775"/>
              <a:chOff x="3115" y="742"/>
              <a:chExt cx="869" cy="1026"/>
            </a:xfrm>
          </p:grpSpPr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3115" y="742"/>
                <a:ext cx="831" cy="1026"/>
              </a:xfrm>
              <a:custGeom>
                <a:avLst/>
                <a:gdLst>
                  <a:gd name="T0" fmla="*/ 708 w 737"/>
                  <a:gd name="T1" fmla="*/ 142 h 952"/>
                  <a:gd name="T2" fmla="*/ 480 w 737"/>
                  <a:gd name="T3" fmla="*/ 4 h 952"/>
                  <a:gd name="T4" fmla="*/ 233 w 737"/>
                  <a:gd name="T5" fmla="*/ 43 h 952"/>
                  <a:gd name="T6" fmla="*/ 182 w 737"/>
                  <a:gd name="T7" fmla="*/ 83 h 952"/>
                  <a:gd name="T8" fmla="*/ 141 w 737"/>
                  <a:gd name="T9" fmla="*/ 142 h 952"/>
                  <a:gd name="T10" fmla="*/ 120 w 737"/>
                  <a:gd name="T11" fmla="*/ 171 h 952"/>
                  <a:gd name="T12" fmla="*/ 59 w 737"/>
                  <a:gd name="T13" fmla="*/ 290 h 952"/>
                  <a:gd name="T14" fmla="*/ 27 w 737"/>
                  <a:gd name="T15" fmla="*/ 378 h 952"/>
                  <a:gd name="T16" fmla="*/ 69 w 737"/>
                  <a:gd name="T17" fmla="*/ 713 h 952"/>
                  <a:gd name="T18" fmla="*/ 131 w 737"/>
                  <a:gd name="T19" fmla="*/ 802 h 952"/>
                  <a:gd name="T20" fmla="*/ 223 w 737"/>
                  <a:gd name="T21" fmla="*/ 881 h 952"/>
                  <a:gd name="T22" fmla="*/ 254 w 737"/>
                  <a:gd name="T23" fmla="*/ 911 h 952"/>
                  <a:gd name="T24" fmla="*/ 430 w 737"/>
                  <a:gd name="T25" fmla="*/ 970 h 952"/>
                  <a:gd name="T26" fmla="*/ 811 w 737"/>
                  <a:gd name="T27" fmla="*/ 891 h 952"/>
                  <a:gd name="T28" fmla="*/ 831 w 737"/>
                  <a:gd name="T29" fmla="*/ 743 h 952"/>
                  <a:gd name="T30" fmla="*/ 558 w 737"/>
                  <a:gd name="T31" fmla="*/ 748 h 952"/>
                  <a:gd name="T32" fmla="*/ 558 w 737"/>
                  <a:gd name="T33" fmla="*/ 386 h 952"/>
                  <a:gd name="T34" fmla="*/ 775 w 737"/>
                  <a:gd name="T35" fmla="*/ 386 h 952"/>
                  <a:gd name="T36" fmla="*/ 708 w 737"/>
                  <a:gd name="T37" fmla="*/ 142 h 95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37"/>
                  <a:gd name="T58" fmla="*/ 0 h 952"/>
                  <a:gd name="T59" fmla="*/ 737 w 737"/>
                  <a:gd name="T60" fmla="*/ 952 h 95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37" h="952">
                    <a:moveTo>
                      <a:pt x="628" y="132"/>
                    </a:moveTo>
                    <a:cubicBezTo>
                      <a:pt x="595" y="39"/>
                      <a:pt x="507" y="30"/>
                      <a:pt x="426" y="4"/>
                    </a:cubicBezTo>
                    <a:cubicBezTo>
                      <a:pt x="306" y="11"/>
                      <a:pt x="290" y="0"/>
                      <a:pt x="207" y="40"/>
                    </a:cubicBezTo>
                    <a:cubicBezTo>
                      <a:pt x="193" y="54"/>
                      <a:pt x="174" y="62"/>
                      <a:pt x="161" y="77"/>
                    </a:cubicBezTo>
                    <a:cubicBezTo>
                      <a:pt x="147" y="93"/>
                      <a:pt x="137" y="114"/>
                      <a:pt x="125" y="132"/>
                    </a:cubicBezTo>
                    <a:cubicBezTo>
                      <a:pt x="119" y="141"/>
                      <a:pt x="106" y="159"/>
                      <a:pt x="106" y="159"/>
                    </a:cubicBezTo>
                    <a:cubicBezTo>
                      <a:pt x="81" y="235"/>
                      <a:pt x="99" y="198"/>
                      <a:pt x="52" y="269"/>
                    </a:cubicBezTo>
                    <a:cubicBezTo>
                      <a:pt x="36" y="293"/>
                      <a:pt x="24" y="351"/>
                      <a:pt x="24" y="351"/>
                    </a:cubicBezTo>
                    <a:cubicBezTo>
                      <a:pt x="27" y="446"/>
                      <a:pt x="0" y="575"/>
                      <a:pt x="61" y="662"/>
                    </a:cubicBezTo>
                    <a:cubicBezTo>
                      <a:pt x="72" y="696"/>
                      <a:pt x="90" y="719"/>
                      <a:pt x="116" y="744"/>
                    </a:cubicBezTo>
                    <a:cubicBezTo>
                      <a:pt x="131" y="791"/>
                      <a:pt x="159" y="788"/>
                      <a:pt x="198" y="817"/>
                    </a:cubicBezTo>
                    <a:cubicBezTo>
                      <a:pt x="208" y="825"/>
                      <a:pt x="215" y="837"/>
                      <a:pt x="225" y="845"/>
                    </a:cubicBezTo>
                    <a:cubicBezTo>
                      <a:pt x="291" y="896"/>
                      <a:pt x="286" y="882"/>
                      <a:pt x="381" y="900"/>
                    </a:cubicBezTo>
                    <a:cubicBezTo>
                      <a:pt x="591" y="893"/>
                      <a:pt x="635" y="952"/>
                      <a:pt x="719" y="827"/>
                    </a:cubicBezTo>
                    <a:cubicBezTo>
                      <a:pt x="734" y="780"/>
                      <a:pt x="737" y="738"/>
                      <a:pt x="737" y="689"/>
                    </a:cubicBezTo>
                    <a:lnTo>
                      <a:pt x="495" y="694"/>
                    </a:lnTo>
                    <a:lnTo>
                      <a:pt x="495" y="358"/>
                    </a:lnTo>
                    <a:lnTo>
                      <a:pt x="687" y="358"/>
                    </a:lnTo>
                    <a:lnTo>
                      <a:pt x="628" y="132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MY"/>
              </a:p>
            </p:txBody>
          </p:sp>
          <p:sp>
            <p:nvSpPr>
              <p:cNvPr id="34" name="Text Box 30"/>
              <p:cNvSpPr txBox="1">
                <a:spLocks noChangeArrowheads="1"/>
              </p:cNvSpPr>
              <p:nvPr/>
            </p:nvSpPr>
            <p:spPr bwMode="auto">
              <a:xfrm>
                <a:off x="3312" y="1056"/>
                <a:ext cx="298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sym typeface="Wingdings" pitchFamily="2" charset="2"/>
                  </a:defRPr>
                </a:lvl9pPr>
              </a:lstStyle>
              <a:p>
                <a:pPr eaLnBrk="1" hangingPunct="1"/>
                <a:r>
                  <a:rPr lang="en-US" sz="3200" b="1">
                    <a:latin typeface="Comic Sans MS" pitchFamily="66" charset="0"/>
                  </a:rPr>
                  <a:t>E</a:t>
                </a:r>
              </a:p>
            </p:txBody>
          </p:sp>
          <p:grpSp>
            <p:nvGrpSpPr>
              <p:cNvPr id="35" name="Group 33"/>
              <p:cNvGrpSpPr>
                <a:grpSpLocks/>
              </p:cNvGrpSpPr>
              <p:nvPr/>
            </p:nvGrpSpPr>
            <p:grpSpPr bwMode="auto">
              <a:xfrm>
                <a:off x="3648" y="1143"/>
                <a:ext cx="336" cy="365"/>
                <a:chOff x="4234" y="1126"/>
                <a:chExt cx="336" cy="365"/>
              </a:xfrm>
            </p:grpSpPr>
            <p:sp>
              <p:nvSpPr>
                <p:cNvPr id="36" name="Rectangle 29"/>
                <p:cNvSpPr>
                  <a:spLocks noChangeArrowheads="1"/>
                </p:cNvSpPr>
                <p:nvPr/>
              </p:nvSpPr>
              <p:spPr bwMode="auto">
                <a:xfrm>
                  <a:off x="4234" y="1126"/>
                  <a:ext cx="336" cy="336"/>
                </a:xfrm>
                <a:prstGeom prst="rect">
                  <a:avLst/>
                </a:prstGeom>
                <a:solidFill>
                  <a:srgbClr val="66FF3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234" y="1126"/>
                  <a:ext cx="298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sym typeface="Wingdings" pitchFamily="2" charset="2"/>
                    </a:defRPr>
                  </a:lvl9pPr>
                </a:lstStyle>
                <a:p>
                  <a:pPr eaLnBrk="1" hangingPunct="1"/>
                  <a:r>
                    <a:rPr lang="en-US" sz="3200" b="1">
                      <a:latin typeface="Comic Sans MS" pitchFamily="66" charset="0"/>
                    </a:rPr>
                    <a:t>S</a:t>
                  </a:r>
                </a:p>
              </p:txBody>
            </p:sp>
          </p:grpSp>
        </p:grpSp>
        <p:grpSp>
          <p:nvGrpSpPr>
            <p:cNvPr id="38" name="Group 36"/>
            <p:cNvGrpSpPr>
              <a:grpSpLocks/>
            </p:cNvGrpSpPr>
            <p:nvPr/>
          </p:nvGrpSpPr>
          <p:grpSpPr bwMode="auto">
            <a:xfrm>
              <a:off x="5281613" y="2909888"/>
              <a:ext cx="642937" cy="138112"/>
              <a:chOff x="2352" y="1209"/>
              <a:chExt cx="405" cy="87"/>
            </a:xfrm>
          </p:grpSpPr>
          <p:sp>
            <p:nvSpPr>
              <p:cNvPr id="39" name="Line 37"/>
              <p:cNvSpPr>
                <a:spLocks noChangeShapeType="1"/>
              </p:cNvSpPr>
              <p:nvPr/>
            </p:nvSpPr>
            <p:spPr bwMode="auto">
              <a:xfrm>
                <a:off x="2373" y="1209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MY"/>
              </a:p>
            </p:txBody>
          </p:sp>
          <p:sp>
            <p:nvSpPr>
              <p:cNvPr id="40" name="Line 38"/>
              <p:cNvSpPr>
                <a:spLocks noChangeShapeType="1"/>
              </p:cNvSpPr>
              <p:nvPr/>
            </p:nvSpPr>
            <p:spPr bwMode="auto">
              <a:xfrm flipH="1" flipV="1">
                <a:off x="2352" y="1296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MY"/>
              </a:p>
            </p:txBody>
          </p:sp>
        </p:grp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6088063" y="2197100"/>
              <a:ext cx="1319212" cy="1628775"/>
            </a:xfrm>
            <a:custGeom>
              <a:avLst/>
              <a:gdLst>
                <a:gd name="T0" fmla="*/ 1124105 w 737"/>
                <a:gd name="T1" fmla="*/ 225839 h 952"/>
                <a:gd name="T2" fmla="*/ 762530 w 737"/>
                <a:gd name="T3" fmla="*/ 6844 h 952"/>
                <a:gd name="T4" fmla="*/ 370525 w 737"/>
                <a:gd name="T5" fmla="*/ 68436 h 952"/>
                <a:gd name="T6" fmla="*/ 288186 w 737"/>
                <a:gd name="T7" fmla="*/ 131739 h 952"/>
                <a:gd name="T8" fmla="*/ 223747 w 737"/>
                <a:gd name="T9" fmla="*/ 225839 h 952"/>
                <a:gd name="T10" fmla="*/ 189737 w 737"/>
                <a:gd name="T11" fmla="*/ 272033 h 952"/>
                <a:gd name="T12" fmla="*/ 93079 w 737"/>
                <a:gd name="T13" fmla="*/ 460232 h 952"/>
                <a:gd name="T14" fmla="*/ 42959 w 737"/>
                <a:gd name="T15" fmla="*/ 600525 h 952"/>
                <a:gd name="T16" fmla="*/ 109189 w 737"/>
                <a:gd name="T17" fmla="*/ 1132615 h 952"/>
                <a:gd name="T18" fmla="*/ 207637 w 737"/>
                <a:gd name="T19" fmla="*/ 1272908 h 952"/>
                <a:gd name="T20" fmla="*/ 354415 w 737"/>
                <a:gd name="T21" fmla="*/ 1397804 h 952"/>
                <a:gd name="T22" fmla="*/ 402745 w 737"/>
                <a:gd name="T23" fmla="*/ 1445709 h 952"/>
                <a:gd name="T24" fmla="*/ 681981 w 737"/>
                <a:gd name="T25" fmla="*/ 1539808 h 952"/>
                <a:gd name="T26" fmla="*/ 1286992 w 737"/>
                <a:gd name="T27" fmla="*/ 1414913 h 952"/>
                <a:gd name="T28" fmla="*/ 1319212 w 737"/>
                <a:gd name="T29" fmla="*/ 1178809 h 952"/>
                <a:gd name="T30" fmla="*/ 886038 w 737"/>
                <a:gd name="T31" fmla="*/ 1187363 h 952"/>
                <a:gd name="T32" fmla="*/ 886038 w 737"/>
                <a:gd name="T33" fmla="*/ 612502 h 952"/>
                <a:gd name="T34" fmla="*/ 1229713 w 737"/>
                <a:gd name="T35" fmla="*/ 612502 h 952"/>
                <a:gd name="T36" fmla="*/ 1124105 w 737"/>
                <a:gd name="T37" fmla="*/ 225839 h 9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37"/>
                <a:gd name="T58" fmla="*/ 0 h 952"/>
                <a:gd name="T59" fmla="*/ 737 w 737"/>
                <a:gd name="T60" fmla="*/ 952 h 9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37" h="952">
                  <a:moveTo>
                    <a:pt x="628" y="132"/>
                  </a:moveTo>
                  <a:cubicBezTo>
                    <a:pt x="595" y="39"/>
                    <a:pt x="507" y="30"/>
                    <a:pt x="426" y="4"/>
                  </a:cubicBezTo>
                  <a:cubicBezTo>
                    <a:pt x="306" y="11"/>
                    <a:pt x="290" y="0"/>
                    <a:pt x="207" y="40"/>
                  </a:cubicBezTo>
                  <a:cubicBezTo>
                    <a:pt x="193" y="54"/>
                    <a:pt x="174" y="62"/>
                    <a:pt x="161" y="77"/>
                  </a:cubicBezTo>
                  <a:cubicBezTo>
                    <a:pt x="147" y="93"/>
                    <a:pt x="137" y="114"/>
                    <a:pt x="125" y="132"/>
                  </a:cubicBezTo>
                  <a:cubicBezTo>
                    <a:pt x="119" y="141"/>
                    <a:pt x="106" y="159"/>
                    <a:pt x="106" y="159"/>
                  </a:cubicBezTo>
                  <a:cubicBezTo>
                    <a:pt x="81" y="235"/>
                    <a:pt x="99" y="198"/>
                    <a:pt x="52" y="269"/>
                  </a:cubicBezTo>
                  <a:cubicBezTo>
                    <a:pt x="36" y="293"/>
                    <a:pt x="24" y="351"/>
                    <a:pt x="24" y="351"/>
                  </a:cubicBezTo>
                  <a:cubicBezTo>
                    <a:pt x="27" y="446"/>
                    <a:pt x="0" y="575"/>
                    <a:pt x="61" y="662"/>
                  </a:cubicBezTo>
                  <a:cubicBezTo>
                    <a:pt x="72" y="696"/>
                    <a:pt x="90" y="719"/>
                    <a:pt x="116" y="744"/>
                  </a:cubicBezTo>
                  <a:cubicBezTo>
                    <a:pt x="131" y="791"/>
                    <a:pt x="159" y="788"/>
                    <a:pt x="198" y="817"/>
                  </a:cubicBezTo>
                  <a:cubicBezTo>
                    <a:pt x="208" y="825"/>
                    <a:pt x="215" y="837"/>
                    <a:pt x="225" y="845"/>
                  </a:cubicBezTo>
                  <a:cubicBezTo>
                    <a:pt x="291" y="896"/>
                    <a:pt x="286" y="882"/>
                    <a:pt x="381" y="900"/>
                  </a:cubicBezTo>
                  <a:cubicBezTo>
                    <a:pt x="591" y="893"/>
                    <a:pt x="635" y="952"/>
                    <a:pt x="719" y="827"/>
                  </a:cubicBezTo>
                  <a:cubicBezTo>
                    <a:pt x="734" y="780"/>
                    <a:pt x="737" y="738"/>
                    <a:pt x="737" y="689"/>
                  </a:cubicBezTo>
                  <a:lnTo>
                    <a:pt x="495" y="694"/>
                  </a:lnTo>
                  <a:lnTo>
                    <a:pt x="495" y="358"/>
                  </a:lnTo>
                  <a:lnTo>
                    <a:pt x="687" y="358"/>
                  </a:lnTo>
                  <a:lnTo>
                    <a:pt x="628" y="13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MY"/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6400800" y="2695575"/>
              <a:ext cx="473075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Comic Sans MS" pitchFamily="66" charset="0"/>
                </a:rPr>
                <a:t>E</a:t>
              </a:r>
            </a:p>
          </p:txBody>
        </p:sp>
        <p:sp>
          <p:nvSpPr>
            <p:cNvPr id="43" name="Text Box 42"/>
            <p:cNvSpPr txBox="1">
              <a:spLocks noChangeArrowheads="1"/>
            </p:cNvSpPr>
            <p:nvPr/>
          </p:nvSpPr>
          <p:spPr bwMode="auto">
            <a:xfrm>
              <a:off x="7315200" y="2695575"/>
              <a:ext cx="431800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Comic Sans MS" pitchFamily="66" charset="0"/>
                </a:rPr>
                <a:t>+</a:t>
              </a: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7924800" y="2619375"/>
              <a:ext cx="838200" cy="914400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auto">
            <a:xfrm>
              <a:off x="8137525" y="2771775"/>
              <a:ext cx="473075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Comic Sans MS" pitchFamily="66" charset="0"/>
                </a:rPr>
                <a:t>P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Rate </a:t>
            </a:r>
            <a:r>
              <a:rPr lang="en-MY" sz="3600" smtClean="0">
                <a:solidFill>
                  <a:srgbClr val="C00000"/>
                </a:solidFill>
              </a:rPr>
              <a:t>Constants &amp; Reaction Order</a:t>
            </a:r>
            <a:endParaRPr lang="en-MY" sz="360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76800" y="5030450"/>
            <a:ext cx="411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200" smtClean="0">
                <a:solidFill>
                  <a:srgbClr val="000066"/>
                </a:solidFill>
              </a:rPr>
              <a:t>E   = </a:t>
            </a:r>
            <a:r>
              <a:rPr lang="en-MY" sz="2200">
                <a:solidFill>
                  <a:srgbClr val="000066"/>
                </a:solidFill>
              </a:rPr>
              <a:t>free enzyme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200" smtClean="0">
                <a:solidFill>
                  <a:srgbClr val="000066"/>
                </a:solidFill>
              </a:rPr>
              <a:t>S   = </a:t>
            </a:r>
            <a:r>
              <a:rPr lang="en-MY" sz="2200">
                <a:solidFill>
                  <a:srgbClr val="000066"/>
                </a:solidFill>
              </a:rPr>
              <a:t>substrate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200" smtClean="0">
                <a:solidFill>
                  <a:srgbClr val="000066"/>
                </a:solidFill>
              </a:rPr>
              <a:t>ES </a:t>
            </a:r>
            <a:r>
              <a:rPr lang="en-MY" sz="2200">
                <a:solidFill>
                  <a:srgbClr val="000066"/>
                </a:solidFill>
              </a:rPr>
              <a:t>= enzyme-substrate complex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200" smtClean="0">
                <a:solidFill>
                  <a:srgbClr val="000066"/>
                </a:solidFill>
              </a:rPr>
              <a:t>P   = </a:t>
            </a:r>
            <a:r>
              <a:rPr lang="en-MY" sz="2200">
                <a:solidFill>
                  <a:srgbClr val="000066"/>
                </a:solidFill>
              </a:rPr>
              <a:t>product</a:t>
            </a:r>
          </a:p>
        </p:txBody>
      </p:sp>
    </p:spTree>
    <p:extLst>
      <p:ext uri="{BB962C8B-B14F-4D97-AF65-F5344CB8AC3E}">
        <p14:creationId xmlns:p14="http://schemas.microsoft.com/office/powerpoint/2010/main" val="429039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>
                <a:solidFill>
                  <a:srgbClr val="C00000"/>
                </a:solidFill>
              </a:rPr>
              <a:t>Initial Velocities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9906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Measurements made to measure </a:t>
            </a:r>
            <a:r>
              <a:rPr lang="en-MY" sz="2400" dirty="0">
                <a:solidFill>
                  <a:srgbClr val="C00000"/>
                </a:solidFill>
              </a:rPr>
              <a:t>initial velocity (</a:t>
            </a:r>
            <a:r>
              <a:rPr lang="en-MY" sz="2400" dirty="0" err="1">
                <a:solidFill>
                  <a:srgbClr val="C00000"/>
                </a:solidFill>
              </a:rPr>
              <a:t>v</a:t>
            </a:r>
            <a:r>
              <a:rPr lang="en-MY" sz="2400" baseline="-25000" dirty="0" err="1">
                <a:solidFill>
                  <a:srgbClr val="C00000"/>
                </a:solidFill>
              </a:rPr>
              <a:t>o</a:t>
            </a:r>
            <a:r>
              <a:rPr lang="en-MY" sz="2400" dirty="0">
                <a:solidFill>
                  <a:srgbClr val="C00000"/>
                </a:solidFill>
              </a:rPr>
              <a:t>)</a:t>
            </a:r>
            <a:r>
              <a:rPr lang="en-MY" sz="2400" dirty="0">
                <a:solidFill>
                  <a:srgbClr val="000099"/>
                </a:solidFill>
              </a:rPr>
              <a:t>. At </a:t>
            </a:r>
            <a:r>
              <a:rPr lang="en-MY" sz="2400" dirty="0" err="1">
                <a:solidFill>
                  <a:srgbClr val="000099"/>
                </a:solidFill>
              </a:rPr>
              <a:t>v</a:t>
            </a:r>
            <a:r>
              <a:rPr lang="en-MY" sz="2400" baseline="-25000" dirty="0" err="1">
                <a:solidFill>
                  <a:srgbClr val="000099"/>
                </a:solidFill>
              </a:rPr>
              <a:t>o</a:t>
            </a:r>
            <a:r>
              <a:rPr lang="en-MY" sz="2400" dirty="0">
                <a:solidFill>
                  <a:srgbClr val="000099"/>
                </a:solidFill>
              </a:rPr>
              <a:t> very little product </a:t>
            </a:r>
            <a:r>
              <a:rPr lang="en-MY" sz="2400" dirty="0" smtClean="0">
                <a:solidFill>
                  <a:srgbClr val="000099"/>
                </a:solidFill>
              </a:rPr>
              <a:t> (P) formed</a:t>
            </a:r>
            <a:r>
              <a:rPr lang="en-MY" sz="2400" dirty="0">
                <a:solidFill>
                  <a:srgbClr val="000099"/>
                </a:solidFill>
              </a:rPr>
              <a:t>. </a:t>
            </a:r>
            <a:r>
              <a:rPr lang="en-MY" sz="2400" dirty="0" smtClean="0">
                <a:solidFill>
                  <a:srgbClr val="000099"/>
                </a:solidFill>
              </a:rPr>
              <a:t>The </a:t>
            </a:r>
            <a:r>
              <a:rPr lang="en-MY" sz="2400" dirty="0">
                <a:solidFill>
                  <a:srgbClr val="000099"/>
                </a:solidFill>
              </a:rPr>
              <a:t>rate at which E + P react to form ES is negligible and k</a:t>
            </a:r>
            <a:r>
              <a:rPr lang="en-MY" sz="2400" baseline="-25000" dirty="0">
                <a:solidFill>
                  <a:srgbClr val="000099"/>
                </a:solidFill>
              </a:rPr>
              <a:t>-2</a:t>
            </a:r>
            <a:r>
              <a:rPr lang="en-MY" sz="2400" dirty="0">
                <a:solidFill>
                  <a:srgbClr val="000099"/>
                </a:solidFill>
              </a:rPr>
              <a:t> is 0.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" y="2462859"/>
            <a:ext cx="4953000" cy="4242741"/>
            <a:chOff x="1447800" y="2386659"/>
            <a:chExt cx="6231258" cy="4242741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2386659"/>
              <a:ext cx="6231258" cy="4242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343400" y="4508029"/>
              <a:ext cx="1676400" cy="3687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273" y="4495800"/>
              <a:ext cx="1362075" cy="60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2" y="2496976"/>
            <a:ext cx="3367088" cy="100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40228" y="3001088"/>
            <a:ext cx="689372" cy="1113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>
                <a:solidFill>
                  <a:srgbClr val="C00000"/>
                </a:solidFill>
              </a:rPr>
              <a:t>Initial Velocities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9906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Measurements made to measure </a:t>
            </a:r>
            <a:r>
              <a:rPr lang="en-MY" sz="2400" dirty="0">
                <a:solidFill>
                  <a:srgbClr val="C00000"/>
                </a:solidFill>
              </a:rPr>
              <a:t>initial velocity (</a:t>
            </a:r>
            <a:r>
              <a:rPr lang="en-MY" sz="2400" dirty="0" err="1">
                <a:solidFill>
                  <a:srgbClr val="C00000"/>
                </a:solidFill>
              </a:rPr>
              <a:t>v</a:t>
            </a:r>
            <a:r>
              <a:rPr lang="en-MY" sz="2400" baseline="-25000" dirty="0" err="1">
                <a:solidFill>
                  <a:srgbClr val="C00000"/>
                </a:solidFill>
              </a:rPr>
              <a:t>o</a:t>
            </a:r>
            <a:r>
              <a:rPr lang="en-MY" sz="2400" dirty="0">
                <a:solidFill>
                  <a:srgbClr val="C00000"/>
                </a:solidFill>
              </a:rPr>
              <a:t>)</a:t>
            </a:r>
            <a:r>
              <a:rPr lang="en-MY" sz="2400" dirty="0">
                <a:solidFill>
                  <a:srgbClr val="000099"/>
                </a:solidFill>
              </a:rPr>
              <a:t>. At </a:t>
            </a:r>
            <a:r>
              <a:rPr lang="en-MY" sz="2400" dirty="0" err="1">
                <a:solidFill>
                  <a:srgbClr val="000099"/>
                </a:solidFill>
              </a:rPr>
              <a:t>v</a:t>
            </a:r>
            <a:r>
              <a:rPr lang="en-MY" sz="2400" baseline="-25000" dirty="0" err="1">
                <a:solidFill>
                  <a:srgbClr val="000099"/>
                </a:solidFill>
              </a:rPr>
              <a:t>o</a:t>
            </a:r>
            <a:r>
              <a:rPr lang="en-MY" sz="2400" dirty="0">
                <a:solidFill>
                  <a:srgbClr val="000099"/>
                </a:solidFill>
              </a:rPr>
              <a:t> very little product </a:t>
            </a:r>
            <a:r>
              <a:rPr lang="en-MY" sz="2400" dirty="0" smtClean="0">
                <a:solidFill>
                  <a:srgbClr val="000099"/>
                </a:solidFill>
              </a:rPr>
              <a:t> (P) formed</a:t>
            </a:r>
            <a:r>
              <a:rPr lang="en-MY" sz="2400" dirty="0">
                <a:solidFill>
                  <a:srgbClr val="000099"/>
                </a:solidFill>
              </a:rPr>
              <a:t>. </a:t>
            </a:r>
            <a:r>
              <a:rPr lang="en-MY" sz="2400" dirty="0" smtClean="0">
                <a:solidFill>
                  <a:srgbClr val="000099"/>
                </a:solidFill>
              </a:rPr>
              <a:t>The </a:t>
            </a:r>
            <a:r>
              <a:rPr lang="en-MY" sz="2400" dirty="0">
                <a:solidFill>
                  <a:srgbClr val="000099"/>
                </a:solidFill>
              </a:rPr>
              <a:t>rate at which E + P react to form ES is negligible and k</a:t>
            </a:r>
            <a:r>
              <a:rPr lang="en-MY" sz="2400" baseline="-25000" dirty="0">
                <a:solidFill>
                  <a:srgbClr val="000099"/>
                </a:solidFill>
              </a:rPr>
              <a:t>-2</a:t>
            </a:r>
            <a:r>
              <a:rPr lang="en-MY" sz="2400" dirty="0">
                <a:solidFill>
                  <a:srgbClr val="000099"/>
                </a:solidFill>
              </a:rPr>
              <a:t> is 0.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41218"/>
            <a:ext cx="4953000" cy="418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24600" y="2971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>
                <a:solidFill>
                  <a:srgbClr val="000099"/>
                </a:solidFill>
              </a:rPr>
              <a:t>Plot V</a:t>
            </a:r>
            <a:r>
              <a:rPr lang="pt-BR" sz="2400" baseline="-25000" dirty="0">
                <a:solidFill>
                  <a:srgbClr val="000099"/>
                </a:solidFill>
              </a:rPr>
              <a:t>o</a:t>
            </a:r>
            <a:r>
              <a:rPr lang="pt-BR" sz="2400" dirty="0">
                <a:solidFill>
                  <a:srgbClr val="000099"/>
                </a:solidFill>
              </a:rPr>
              <a:t> vs. [S]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799150" y="3386978"/>
            <a:ext cx="3268650" cy="2441874"/>
            <a:chOff x="5799150" y="3386978"/>
            <a:chExt cx="3268650" cy="244187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9150" y="3386978"/>
              <a:ext cx="3268650" cy="2441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7696200" y="4191000"/>
              <a:ext cx="1295400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8534400" y="3974400"/>
              <a:ext cx="2286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6553200" y="5029200"/>
              <a:ext cx="24384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6400800" y="5257800"/>
              <a:ext cx="2286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57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>
                <a:solidFill>
                  <a:srgbClr val="C00000"/>
                </a:solidFill>
              </a:rPr>
              <a:t>Steady State Assumption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Steady </a:t>
            </a:r>
            <a:r>
              <a:rPr lang="en-MY" sz="2400">
                <a:solidFill>
                  <a:srgbClr val="000099"/>
                </a:solidFill>
              </a:rPr>
              <a:t>state </a:t>
            </a:r>
            <a:r>
              <a:rPr lang="en-MY" sz="2400" smtClean="0">
                <a:solidFill>
                  <a:srgbClr val="000099"/>
                </a:solidFill>
              </a:rPr>
              <a:t>assumption </a:t>
            </a:r>
            <a:r>
              <a:rPr lang="en-MY" sz="2400" dirty="0">
                <a:solidFill>
                  <a:srgbClr val="000099"/>
                </a:solidFill>
              </a:rPr>
              <a:t>= [ES] is constant. The rate of ES formation equals the rate of ES </a:t>
            </a:r>
            <a:r>
              <a:rPr lang="en-MY" sz="2400" dirty="0" smtClean="0">
                <a:solidFill>
                  <a:srgbClr val="000099"/>
                </a:solidFill>
              </a:rPr>
              <a:t>breakdown.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066800"/>
            <a:ext cx="3886200" cy="362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19762" y="3852863"/>
            <a:ext cx="3195638" cy="30480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3" name="Group 2"/>
          <p:cNvGrpSpPr/>
          <p:nvPr/>
        </p:nvGrpSpPr>
        <p:grpSpPr>
          <a:xfrm>
            <a:off x="5791200" y="4157663"/>
            <a:ext cx="1905000" cy="1143000"/>
            <a:chOff x="7091362" y="4157663"/>
            <a:chExt cx="1905000" cy="1143000"/>
          </a:xfrm>
        </p:grpSpPr>
        <p:sp>
          <p:nvSpPr>
            <p:cNvPr id="11" name="TextBox 10"/>
            <p:cNvSpPr txBox="1"/>
            <p:nvPr/>
          </p:nvSpPr>
          <p:spPr>
            <a:xfrm>
              <a:off x="7091362" y="4838998"/>
              <a:ext cx="1905000" cy="46166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tabLst>
                  <a:tab pos="233363" algn="l"/>
                </a:tabLst>
              </a:pPr>
              <a:r>
                <a:rPr lang="en-MY" sz="2400">
                  <a:solidFill>
                    <a:srgbClr val="000099"/>
                  </a:solidFill>
                </a:rPr>
                <a:t>Steady </a:t>
              </a:r>
              <a:r>
                <a:rPr lang="en-MY" sz="2400" smtClean="0">
                  <a:solidFill>
                    <a:srgbClr val="000099"/>
                  </a:solidFill>
                </a:rPr>
                <a:t>state</a:t>
              </a:r>
              <a:endParaRPr lang="en-MY" sz="2400">
                <a:solidFill>
                  <a:srgbClr val="000099"/>
                </a:solidFill>
              </a:endParaRPr>
            </a:p>
          </p:txBody>
        </p:sp>
        <p:cxnSp>
          <p:nvCxnSpPr>
            <p:cNvPr id="10" name="Straight Arrow Connector 9"/>
            <p:cNvCxnSpPr>
              <a:stCxn id="11" idx="0"/>
            </p:cNvCxnSpPr>
            <p:nvPr/>
          </p:nvCxnSpPr>
          <p:spPr>
            <a:xfrm flipV="1">
              <a:off x="8043862" y="4157663"/>
              <a:ext cx="0" cy="68133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381000" y="22098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The more ES present, the faster </a:t>
            </a:r>
            <a:r>
              <a:rPr lang="en-MY" sz="2400" dirty="0" smtClean="0">
                <a:solidFill>
                  <a:srgbClr val="000099"/>
                </a:solidFill>
              </a:rPr>
              <a:t>ES will </a:t>
            </a:r>
            <a:r>
              <a:rPr lang="en-MY" sz="2400" dirty="0">
                <a:solidFill>
                  <a:srgbClr val="000099"/>
                </a:solidFill>
              </a:rPr>
              <a:t>dissociate into E + P </a:t>
            </a:r>
            <a:r>
              <a:rPr lang="en-MY" sz="2400" dirty="0" smtClean="0">
                <a:solidFill>
                  <a:srgbClr val="000099"/>
                </a:solidFill>
              </a:rPr>
              <a:t>or </a:t>
            </a:r>
            <a:r>
              <a:rPr lang="en-MY" sz="2400" dirty="0">
                <a:solidFill>
                  <a:srgbClr val="000099"/>
                </a:solidFill>
              </a:rPr>
              <a:t>E + S</a:t>
            </a:r>
            <a:r>
              <a:rPr lang="en-MY" sz="2400" dirty="0" smtClean="0">
                <a:solidFill>
                  <a:srgbClr val="000099"/>
                </a:solidFill>
              </a:rPr>
              <a:t>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3048000"/>
            <a:ext cx="5029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Therefore, when the reaction </a:t>
            </a:r>
            <a:r>
              <a:rPr lang="en-MY" sz="2400" smtClean="0">
                <a:solidFill>
                  <a:srgbClr val="000099"/>
                </a:solidFill>
              </a:rPr>
              <a:t>is started </a:t>
            </a:r>
            <a:r>
              <a:rPr lang="en-MY" sz="2400">
                <a:solidFill>
                  <a:srgbClr val="000099"/>
                </a:solidFill>
              </a:rPr>
              <a:t>by mixing enzymes </a:t>
            </a:r>
            <a:r>
              <a:rPr lang="en-MY" sz="2400" smtClean="0">
                <a:solidFill>
                  <a:srgbClr val="000099"/>
                </a:solidFill>
              </a:rPr>
              <a:t>and substrates</a:t>
            </a:r>
            <a:r>
              <a:rPr lang="en-MY" sz="2400">
                <a:solidFill>
                  <a:srgbClr val="000099"/>
                </a:solidFill>
              </a:rPr>
              <a:t>, the [ES] builds up </a:t>
            </a:r>
            <a:r>
              <a:rPr lang="en-MY" sz="2400" smtClean="0">
                <a:solidFill>
                  <a:srgbClr val="000099"/>
                </a:solidFill>
              </a:rPr>
              <a:t>at first</a:t>
            </a:r>
            <a:r>
              <a:rPr lang="en-MY" sz="2400">
                <a:solidFill>
                  <a:srgbClr val="000099"/>
                </a:solidFill>
              </a:rPr>
              <a:t>, but quickly reaches </a:t>
            </a:r>
            <a:r>
              <a:rPr lang="en-MY" sz="2400" smtClean="0">
                <a:solidFill>
                  <a:srgbClr val="000099"/>
                </a:solidFill>
              </a:rPr>
              <a:t>a STEADY </a:t>
            </a:r>
            <a:r>
              <a:rPr lang="en-MY" sz="2400">
                <a:solidFill>
                  <a:srgbClr val="000099"/>
                </a:solidFill>
              </a:rPr>
              <a:t>STATE, in which [ES</a:t>
            </a:r>
            <a:r>
              <a:rPr lang="en-MY" sz="2400" smtClean="0">
                <a:solidFill>
                  <a:srgbClr val="000099"/>
                </a:solidFill>
              </a:rPr>
              <a:t>] remains </a:t>
            </a:r>
            <a:r>
              <a:rPr lang="en-MY" sz="2400">
                <a:solidFill>
                  <a:srgbClr val="000099"/>
                </a:solidFill>
              </a:rPr>
              <a:t>constant.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1000" y="5943600"/>
            <a:ext cx="8615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This steady </a:t>
            </a:r>
            <a:r>
              <a:rPr lang="en-MY" sz="2400" dirty="0" smtClean="0">
                <a:solidFill>
                  <a:srgbClr val="000099"/>
                </a:solidFill>
              </a:rPr>
              <a:t>state will </a:t>
            </a:r>
            <a:r>
              <a:rPr lang="en-MY" sz="2400" dirty="0">
                <a:solidFill>
                  <a:srgbClr val="000099"/>
                </a:solidFill>
              </a:rPr>
              <a:t>persist until almost all of </a:t>
            </a:r>
            <a:r>
              <a:rPr lang="en-MY" sz="2400" dirty="0" smtClean="0">
                <a:solidFill>
                  <a:srgbClr val="000099"/>
                </a:solidFill>
              </a:rPr>
              <a:t>the substrate </a:t>
            </a:r>
            <a:r>
              <a:rPr lang="en-MY" sz="2400" dirty="0">
                <a:solidFill>
                  <a:srgbClr val="000099"/>
                </a:solidFill>
              </a:rPr>
              <a:t>has been consumed.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84438"/>
            <a:ext cx="4043363" cy="9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34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  <p:bldP spid="17" grpId="0"/>
      <p:bldP spid="19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Steady State Assumption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Rate of ES </a:t>
            </a:r>
            <a:r>
              <a:rPr lang="en-MY" sz="2400" smtClean="0">
                <a:solidFill>
                  <a:srgbClr val="000099"/>
                </a:solidFill>
              </a:rPr>
              <a:t>formation: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22" name="Text Box 43"/>
          <p:cNvSpPr txBox="1">
            <a:spLocks noChangeArrowheads="1"/>
          </p:cNvSpPr>
          <p:nvPr/>
        </p:nvSpPr>
        <p:spPr bwMode="auto">
          <a:xfrm>
            <a:off x="5267325" y="2238366"/>
            <a:ext cx="2450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C00000"/>
                </a:solidFill>
                <a:latin typeface="+mn-lt"/>
              </a:rPr>
              <a:t>Rate = k</a:t>
            </a:r>
            <a:r>
              <a:rPr lang="en-US" sz="2800" b="1" baseline="-25000" dirty="0">
                <a:solidFill>
                  <a:srgbClr val="C00000"/>
                </a:solidFill>
                <a:latin typeface="+mn-lt"/>
              </a:rPr>
              <a:t>1 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[E] [S]</a:t>
            </a:r>
          </a:p>
        </p:txBody>
      </p:sp>
      <p:grpSp>
        <p:nvGrpSpPr>
          <p:cNvPr id="23" name="Group 17"/>
          <p:cNvGrpSpPr>
            <a:grpSpLocks/>
          </p:cNvGrpSpPr>
          <p:nvPr/>
        </p:nvGrpSpPr>
        <p:grpSpPr bwMode="auto">
          <a:xfrm>
            <a:off x="5315743" y="1293804"/>
            <a:ext cx="2608263" cy="935038"/>
            <a:chOff x="2496" y="1894"/>
            <a:chExt cx="1643" cy="589"/>
          </a:xfrm>
        </p:grpSpPr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2496" y="2115"/>
              <a:ext cx="1643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dirty="0">
                  <a:latin typeface="+mn-lt"/>
                </a:rPr>
                <a:t>E + S 	 	</a:t>
              </a:r>
              <a:r>
                <a:rPr lang="en-US" sz="3200" b="1" dirty="0" smtClean="0">
                  <a:latin typeface="+mn-lt"/>
                </a:rPr>
                <a:t>  ES</a:t>
              </a:r>
              <a:endParaRPr lang="en-US" sz="3200" b="1" dirty="0">
                <a:latin typeface="+mn-lt"/>
              </a:endParaRPr>
            </a:p>
          </p:txBody>
        </p:sp>
        <p:grpSp>
          <p:nvGrpSpPr>
            <p:cNvPr id="25" name="Group 7"/>
            <p:cNvGrpSpPr>
              <a:grpSpLocks/>
            </p:cNvGrpSpPr>
            <p:nvPr/>
          </p:nvGrpSpPr>
          <p:grpSpPr bwMode="auto">
            <a:xfrm>
              <a:off x="3120" y="2278"/>
              <a:ext cx="576" cy="48"/>
              <a:chOff x="1440" y="1776"/>
              <a:chExt cx="576" cy="48"/>
            </a:xfrm>
          </p:grpSpPr>
          <p:sp>
            <p:nvSpPr>
              <p:cNvPr id="30" name="Line 8"/>
              <p:cNvSpPr>
                <a:spLocks noChangeShapeType="1"/>
              </p:cNvSpPr>
              <p:nvPr/>
            </p:nvSpPr>
            <p:spPr bwMode="auto">
              <a:xfrm>
                <a:off x="1440" y="177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  <p:sp>
            <p:nvSpPr>
              <p:cNvPr id="31" name="Line 9"/>
              <p:cNvSpPr>
                <a:spLocks noChangeShapeType="1"/>
              </p:cNvSpPr>
              <p:nvPr/>
            </p:nvSpPr>
            <p:spPr bwMode="auto">
              <a:xfrm flipH="1" flipV="1">
                <a:off x="1440" y="182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</p:grpSp>
        <p:sp>
          <p:nvSpPr>
            <p:cNvPr id="27" name="Text Box 13"/>
            <p:cNvSpPr txBox="1">
              <a:spLocks noChangeArrowheads="1"/>
            </p:cNvSpPr>
            <p:nvPr/>
          </p:nvSpPr>
          <p:spPr bwMode="auto">
            <a:xfrm>
              <a:off x="3206" y="1894"/>
              <a:ext cx="32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1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524000"/>
            <a:ext cx="3965076" cy="114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81000" y="2895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Rate of ES </a:t>
            </a:r>
            <a:r>
              <a:rPr lang="en-MY" sz="2400" dirty="0" smtClean="0">
                <a:solidFill>
                  <a:srgbClr val="000099"/>
                </a:solidFill>
              </a:rPr>
              <a:t>breakdown: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89" y="3357266"/>
            <a:ext cx="4291203" cy="121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77" y="4672013"/>
            <a:ext cx="43670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67"/>
          <p:cNvSpPr txBox="1">
            <a:spLocks noChangeArrowheads="1"/>
          </p:cNvSpPr>
          <p:nvPr/>
        </p:nvSpPr>
        <p:spPr bwMode="auto">
          <a:xfrm>
            <a:off x="5257800" y="5698426"/>
            <a:ext cx="3866443" cy="10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9pPr>
          </a:lstStyle>
          <a:p>
            <a:pPr eaLnBrk="1" hangingPunct="1">
              <a:spcAft>
                <a:spcPct val="30000"/>
              </a:spcAft>
            </a:pPr>
            <a:r>
              <a:rPr lang="en-US" sz="2800" b="1" dirty="0">
                <a:solidFill>
                  <a:srgbClr val="C00000"/>
                </a:solidFill>
                <a:latin typeface="+mn-lt"/>
              </a:rPr>
              <a:t>Rate = (k</a:t>
            </a:r>
            <a:r>
              <a:rPr lang="en-US" sz="2800" b="1" baseline="-25000" dirty="0">
                <a:solidFill>
                  <a:srgbClr val="C00000"/>
                </a:solidFill>
                <a:latin typeface="+mn-lt"/>
              </a:rPr>
              <a:t>2 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[ES]) + (k</a:t>
            </a:r>
            <a:r>
              <a:rPr lang="en-US" sz="2800" b="1" baseline="-25000" dirty="0">
                <a:solidFill>
                  <a:srgbClr val="C00000"/>
                </a:solidFill>
                <a:latin typeface="+mn-lt"/>
              </a:rPr>
              <a:t>-1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[ES])</a:t>
            </a:r>
          </a:p>
          <a:p>
            <a:pPr eaLnBrk="1" hangingPunct="1">
              <a:spcAft>
                <a:spcPct val="30000"/>
              </a:spcAft>
            </a:pPr>
            <a:r>
              <a:rPr lang="en-US" sz="2800" b="1" dirty="0">
                <a:solidFill>
                  <a:srgbClr val="C00000"/>
                </a:solidFill>
                <a:latin typeface="+mn-lt"/>
              </a:rPr>
              <a:t>Rate = [ES](k</a:t>
            </a:r>
            <a:r>
              <a:rPr lang="en-US" sz="28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 + k</a:t>
            </a:r>
            <a:r>
              <a:rPr lang="en-US" sz="2800" b="1" baseline="-25000" dirty="0">
                <a:solidFill>
                  <a:srgbClr val="C00000"/>
                </a:solidFill>
                <a:latin typeface="+mn-lt"/>
              </a:rPr>
              <a:t>-1</a:t>
            </a:r>
            <a:r>
              <a:rPr lang="en-US" sz="2800" b="1" dirty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  <p:grpSp>
        <p:nvGrpSpPr>
          <p:cNvPr id="32" name="Group 17"/>
          <p:cNvGrpSpPr>
            <a:grpSpLocks/>
          </p:cNvGrpSpPr>
          <p:nvPr/>
        </p:nvGrpSpPr>
        <p:grpSpPr bwMode="auto">
          <a:xfrm>
            <a:off x="5300578" y="3466986"/>
            <a:ext cx="2841625" cy="862013"/>
            <a:chOff x="3647" y="1940"/>
            <a:chExt cx="1790" cy="543"/>
          </a:xfrm>
        </p:grpSpPr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3647" y="2115"/>
              <a:ext cx="179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dirty="0" smtClean="0">
                  <a:latin typeface="+mn-lt"/>
                </a:rPr>
                <a:t>ES</a:t>
              </a:r>
              <a:r>
                <a:rPr lang="en-US" sz="3200" b="1" dirty="0">
                  <a:latin typeface="+mn-lt"/>
                </a:rPr>
                <a:t>		E + P</a:t>
              </a:r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>
              <a:off x="4128" y="23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sz="2400" b="1"/>
            </a:p>
          </p:txBody>
        </p:sp>
        <p:sp>
          <p:nvSpPr>
            <p:cNvPr id="35" name="Text Box 15"/>
            <p:cNvSpPr txBox="1">
              <a:spLocks noChangeArrowheads="1"/>
            </p:cNvSpPr>
            <p:nvPr/>
          </p:nvSpPr>
          <p:spPr bwMode="auto">
            <a:xfrm>
              <a:off x="4236" y="1940"/>
              <a:ext cx="32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2</a:t>
              </a:r>
            </a:p>
          </p:txBody>
        </p:sp>
      </p:grpSp>
      <p:grpSp>
        <p:nvGrpSpPr>
          <p:cNvPr id="36" name="Group 17"/>
          <p:cNvGrpSpPr>
            <a:grpSpLocks/>
          </p:cNvGrpSpPr>
          <p:nvPr/>
        </p:nvGrpSpPr>
        <p:grpSpPr bwMode="auto">
          <a:xfrm>
            <a:off x="5300578" y="4572000"/>
            <a:ext cx="2816225" cy="862013"/>
            <a:chOff x="3647" y="1940"/>
            <a:chExt cx="1774" cy="543"/>
          </a:xfrm>
        </p:grpSpPr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3647" y="2115"/>
              <a:ext cx="177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dirty="0" smtClean="0">
                  <a:latin typeface="+mn-lt"/>
                </a:rPr>
                <a:t>ES</a:t>
              </a:r>
              <a:r>
                <a:rPr lang="en-US" sz="3200" b="1" dirty="0">
                  <a:latin typeface="+mn-lt"/>
                </a:rPr>
                <a:t>		E + </a:t>
              </a:r>
              <a:r>
                <a:rPr lang="en-US" sz="3200" b="1" dirty="0" smtClean="0">
                  <a:latin typeface="+mn-lt"/>
                </a:rPr>
                <a:t>S</a:t>
              </a:r>
              <a:endParaRPr lang="en-US" sz="3200" b="1" dirty="0">
                <a:latin typeface="+mn-lt"/>
              </a:endParaRPr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4128" y="23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sz="2400" b="1"/>
            </a:p>
          </p:txBody>
        </p:sp>
        <p:sp>
          <p:nvSpPr>
            <p:cNvPr id="39" name="Text Box 15"/>
            <p:cNvSpPr txBox="1">
              <a:spLocks noChangeArrowheads="1"/>
            </p:cNvSpPr>
            <p:nvPr/>
          </p:nvSpPr>
          <p:spPr bwMode="auto">
            <a:xfrm>
              <a:off x="4236" y="1940"/>
              <a:ext cx="3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smtClean="0">
                  <a:latin typeface="+mn-lt"/>
                </a:rPr>
                <a:t>K</a:t>
              </a:r>
              <a:r>
                <a:rPr lang="en-US" sz="3200" b="1" baseline="-25000" smtClean="0">
                  <a:latin typeface="+mn-lt"/>
                </a:rPr>
                <a:t>-1</a:t>
              </a:r>
              <a:endParaRPr lang="en-US" sz="3200" b="1" baseline="-250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09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6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Steady State Assumption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Therefore, if </a:t>
            </a:r>
            <a:r>
              <a:rPr lang="en-MY" sz="2400" dirty="0">
                <a:solidFill>
                  <a:srgbClr val="000099"/>
                </a:solidFill>
              </a:rPr>
              <a:t>the rate of ES formation equals the rate of ES </a:t>
            </a:r>
            <a:r>
              <a:rPr lang="en-MY" sz="2400" dirty="0" smtClean="0">
                <a:solidFill>
                  <a:srgbClr val="000099"/>
                </a:solidFill>
              </a:rPr>
              <a:t>breakdown.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3124200"/>
            <a:ext cx="5562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        k</a:t>
            </a:r>
            <a:r>
              <a:rPr lang="pt-BR" sz="2400" baseline="-25000" dirty="0" smtClean="0">
                <a:solidFill>
                  <a:srgbClr val="C00000"/>
                </a:solidFill>
              </a:rPr>
              <a:t>1</a:t>
            </a:r>
            <a:r>
              <a:rPr lang="pt-BR" sz="2400" dirty="0" smtClean="0">
                <a:solidFill>
                  <a:srgbClr val="C00000"/>
                </a:solidFill>
              </a:rPr>
              <a:t>[E</a:t>
            </a:r>
            <a:r>
              <a:rPr lang="pt-BR" sz="2400" dirty="0">
                <a:solidFill>
                  <a:srgbClr val="C00000"/>
                </a:solidFill>
              </a:rPr>
              <a:t>][S] = [ES](k</a:t>
            </a:r>
            <a:r>
              <a:rPr lang="pt-BR" sz="2400" baseline="-25000" dirty="0">
                <a:solidFill>
                  <a:srgbClr val="C00000"/>
                </a:solidFill>
              </a:rPr>
              <a:t>-1</a:t>
            </a:r>
            <a:r>
              <a:rPr lang="pt-BR" sz="2400" dirty="0">
                <a:solidFill>
                  <a:srgbClr val="C00000"/>
                </a:solidFill>
              </a:rPr>
              <a:t>+ k</a:t>
            </a:r>
            <a:r>
              <a:rPr lang="pt-BR" sz="2400" baseline="-25000" dirty="0">
                <a:solidFill>
                  <a:srgbClr val="C00000"/>
                </a:solidFill>
              </a:rPr>
              <a:t>2</a:t>
            </a:r>
            <a:r>
              <a:rPr lang="pt-BR" sz="2400" dirty="0" smtClean="0">
                <a:solidFill>
                  <a:srgbClr val="C00000"/>
                </a:solidFill>
              </a:rPr>
              <a:t>)</a:t>
            </a:r>
          </a:p>
          <a:p>
            <a:pPr>
              <a:tabLst>
                <a:tab pos="233363" algn="l"/>
              </a:tabLst>
            </a:pPr>
            <a:endParaRPr lang="pt-BR" sz="1000" dirty="0">
              <a:solidFill>
                <a:srgbClr val="C00000"/>
              </a:solidFill>
            </a:endParaRPr>
          </a:p>
          <a:p>
            <a:pPr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(</a:t>
            </a:r>
            <a:r>
              <a:rPr lang="pt-BR" sz="2400" dirty="0">
                <a:solidFill>
                  <a:srgbClr val="C00000"/>
                </a:solidFill>
              </a:rPr>
              <a:t>k</a:t>
            </a:r>
            <a:r>
              <a:rPr lang="pt-BR" sz="2400" baseline="-25000" dirty="0">
                <a:solidFill>
                  <a:srgbClr val="C00000"/>
                </a:solidFill>
              </a:rPr>
              <a:t>-1</a:t>
            </a:r>
            <a:r>
              <a:rPr lang="pt-BR" sz="2400" dirty="0">
                <a:solidFill>
                  <a:srgbClr val="C00000"/>
                </a:solidFill>
              </a:rPr>
              <a:t>+ k</a:t>
            </a:r>
            <a:r>
              <a:rPr lang="pt-BR" sz="2400" baseline="-25000" dirty="0">
                <a:solidFill>
                  <a:srgbClr val="C00000"/>
                </a:solidFill>
              </a:rPr>
              <a:t>2</a:t>
            </a:r>
            <a:r>
              <a:rPr lang="pt-BR" sz="2400" dirty="0">
                <a:solidFill>
                  <a:srgbClr val="C00000"/>
                </a:solidFill>
              </a:rPr>
              <a:t>) / k</a:t>
            </a:r>
            <a:r>
              <a:rPr lang="pt-BR" sz="2400" baseline="-25000" dirty="0">
                <a:solidFill>
                  <a:srgbClr val="C00000"/>
                </a:solidFill>
              </a:rPr>
              <a:t>1</a:t>
            </a:r>
            <a:r>
              <a:rPr lang="pt-BR" sz="2400" dirty="0">
                <a:solidFill>
                  <a:srgbClr val="C00000"/>
                </a:solidFill>
              </a:rPr>
              <a:t> = [E][S] / [ES</a:t>
            </a:r>
            <a:r>
              <a:rPr lang="pt-BR" sz="2400" dirty="0" smtClean="0">
                <a:solidFill>
                  <a:srgbClr val="C00000"/>
                </a:solidFill>
              </a:rPr>
              <a:t>]</a:t>
            </a:r>
          </a:p>
          <a:p>
            <a:pPr>
              <a:tabLst>
                <a:tab pos="233363" algn="l"/>
              </a:tabLst>
            </a:pPr>
            <a:endParaRPr lang="pt-BR" sz="1000" dirty="0">
              <a:solidFill>
                <a:srgbClr val="C00000"/>
              </a:solidFill>
            </a:endParaRPr>
          </a:p>
          <a:p>
            <a:pPr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(</a:t>
            </a:r>
            <a:r>
              <a:rPr lang="pt-BR" sz="2400" dirty="0">
                <a:solidFill>
                  <a:srgbClr val="C00000"/>
                </a:solidFill>
              </a:rPr>
              <a:t>k</a:t>
            </a:r>
            <a:r>
              <a:rPr lang="pt-BR" sz="2400" baseline="-25000" dirty="0">
                <a:solidFill>
                  <a:srgbClr val="C00000"/>
                </a:solidFill>
              </a:rPr>
              <a:t>-1</a:t>
            </a:r>
            <a:r>
              <a:rPr lang="pt-BR" sz="2400" dirty="0">
                <a:solidFill>
                  <a:srgbClr val="C00000"/>
                </a:solidFill>
              </a:rPr>
              <a:t>+ k</a:t>
            </a:r>
            <a:r>
              <a:rPr lang="pt-BR" sz="2400" baseline="-25000" dirty="0">
                <a:solidFill>
                  <a:srgbClr val="C00000"/>
                </a:solidFill>
              </a:rPr>
              <a:t>2</a:t>
            </a:r>
            <a:r>
              <a:rPr lang="pt-BR" sz="2400" dirty="0">
                <a:solidFill>
                  <a:srgbClr val="C00000"/>
                </a:solidFill>
              </a:rPr>
              <a:t>) / k</a:t>
            </a:r>
            <a:r>
              <a:rPr lang="pt-BR" sz="2400" baseline="-25000" dirty="0">
                <a:solidFill>
                  <a:srgbClr val="C00000"/>
                </a:solidFill>
              </a:rPr>
              <a:t>1</a:t>
            </a:r>
            <a:r>
              <a:rPr lang="pt-BR" sz="2400" dirty="0">
                <a:solidFill>
                  <a:srgbClr val="C00000"/>
                </a:solidFill>
              </a:rPr>
              <a:t> = K</a:t>
            </a:r>
            <a:r>
              <a:rPr lang="pt-BR" sz="2400" baseline="-25000" dirty="0">
                <a:solidFill>
                  <a:srgbClr val="C00000"/>
                </a:solidFill>
              </a:rPr>
              <a:t>m</a:t>
            </a:r>
            <a:r>
              <a:rPr lang="pt-BR" sz="2400" dirty="0">
                <a:solidFill>
                  <a:srgbClr val="C00000"/>
                </a:solidFill>
              </a:rPr>
              <a:t> (Michaelis constant)</a:t>
            </a:r>
          </a:p>
        </p:txBody>
      </p:sp>
      <p:grpSp>
        <p:nvGrpSpPr>
          <p:cNvPr id="15" name="Group 17"/>
          <p:cNvGrpSpPr>
            <a:grpSpLocks/>
          </p:cNvGrpSpPr>
          <p:nvPr/>
        </p:nvGrpSpPr>
        <p:grpSpPr bwMode="auto">
          <a:xfrm>
            <a:off x="2170112" y="1752600"/>
            <a:ext cx="4687888" cy="1219201"/>
            <a:chOff x="2496" y="1894"/>
            <a:chExt cx="2953" cy="768"/>
          </a:xfrm>
        </p:grpSpPr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2496" y="2115"/>
              <a:ext cx="2953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dirty="0">
                  <a:latin typeface="+mn-lt"/>
                </a:rPr>
                <a:t>E + S 	 	</a:t>
              </a:r>
              <a:r>
                <a:rPr lang="en-US" sz="3200" b="1" dirty="0" smtClean="0">
                  <a:latin typeface="+mn-lt"/>
                </a:rPr>
                <a:t>  ES</a:t>
              </a:r>
              <a:r>
                <a:rPr lang="en-US" sz="3200" b="1" dirty="0">
                  <a:latin typeface="+mn-lt"/>
                </a:rPr>
                <a:t>		E + P</a:t>
              </a:r>
            </a:p>
          </p:txBody>
        </p:sp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3120" y="2278"/>
              <a:ext cx="576" cy="48"/>
              <a:chOff x="1440" y="1776"/>
              <a:chExt cx="576" cy="48"/>
            </a:xfrm>
          </p:grpSpPr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1440" y="177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 flipV="1">
                <a:off x="1440" y="182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400" b="1"/>
              </a:p>
            </p:txBody>
          </p:sp>
        </p:grp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4128" y="23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sz="2400" b="1"/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3206" y="1894"/>
              <a:ext cx="32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1</a:t>
              </a: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3216" y="2294"/>
              <a:ext cx="38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 dirty="0">
                  <a:latin typeface="+mn-lt"/>
                </a:rPr>
                <a:t>k</a:t>
              </a:r>
              <a:r>
                <a:rPr lang="en-US" sz="3200" b="1" baseline="-25000" dirty="0">
                  <a:latin typeface="+mn-lt"/>
                </a:rPr>
                <a:t>-1</a:t>
              </a: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4236" y="1940"/>
              <a:ext cx="32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3200" b="1">
                  <a:latin typeface="+mn-lt"/>
                </a:rPr>
                <a:t>k</a:t>
              </a:r>
              <a:r>
                <a:rPr lang="en-US" sz="3200" b="1" baseline="-25000">
                  <a:latin typeface="+mn-lt"/>
                </a:rPr>
                <a:t>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057400" y="4708505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Therefore, K</a:t>
            </a:r>
            <a:r>
              <a:rPr lang="pt-BR" sz="2400" baseline="-25000" dirty="0" smtClean="0">
                <a:solidFill>
                  <a:srgbClr val="C00000"/>
                </a:solidFill>
              </a:rPr>
              <a:t>m</a:t>
            </a:r>
            <a:r>
              <a:rPr lang="pt-BR" sz="2400" dirty="0" smtClean="0">
                <a:solidFill>
                  <a:srgbClr val="C00000"/>
                </a:solidFill>
              </a:rPr>
              <a:t> </a:t>
            </a:r>
            <a:r>
              <a:rPr lang="pt-BR" sz="2400" dirty="0">
                <a:solidFill>
                  <a:srgbClr val="C00000"/>
                </a:solidFill>
              </a:rPr>
              <a:t>= [E][S] / [ES</a:t>
            </a:r>
            <a:r>
              <a:rPr lang="pt-BR" sz="2400" dirty="0" smtClean="0">
                <a:solidFill>
                  <a:srgbClr val="C00000"/>
                </a:solidFill>
              </a:rPr>
              <a:t>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00" y="5265003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By further solving this equation and using the necessary substitution, we will finally derive </a:t>
            </a:r>
            <a:r>
              <a:rPr lang="en-MY" sz="2400" dirty="0">
                <a:solidFill>
                  <a:srgbClr val="000099"/>
                </a:solidFill>
              </a:rPr>
              <a:t>the </a:t>
            </a:r>
            <a:r>
              <a:rPr lang="en-MY" sz="2400" dirty="0" err="1">
                <a:solidFill>
                  <a:srgbClr val="C00000"/>
                </a:solidFill>
              </a:rPr>
              <a:t>Michaelis-Menten</a:t>
            </a:r>
            <a:r>
              <a:rPr lang="en-MY" sz="2400" dirty="0">
                <a:solidFill>
                  <a:srgbClr val="C00000"/>
                </a:solidFill>
              </a:rPr>
              <a:t> </a:t>
            </a:r>
            <a:r>
              <a:rPr lang="en-MY" sz="2400" dirty="0" smtClean="0">
                <a:solidFill>
                  <a:srgbClr val="C00000"/>
                </a:solidFill>
              </a:rPr>
              <a:t>Equation.</a:t>
            </a:r>
            <a:endParaRPr lang="en-MY" sz="2400" dirty="0">
              <a:solidFill>
                <a:srgbClr val="C00000"/>
              </a:solidFill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672" y="5467662"/>
            <a:ext cx="2090928" cy="85693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8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In biochemistry, </a:t>
            </a:r>
            <a:r>
              <a:rPr lang="en-US" sz="2400" dirty="0" err="1">
                <a:solidFill>
                  <a:srgbClr val="000099"/>
                </a:solidFill>
              </a:rPr>
              <a:t>Michaelis</a:t>
            </a:r>
            <a:r>
              <a:rPr lang="en-US" sz="2400" dirty="0">
                <a:solidFill>
                  <a:srgbClr val="000099"/>
                </a:solidFill>
              </a:rPr>
              <a:t>–</a:t>
            </a:r>
            <a:r>
              <a:rPr lang="en-US" sz="2400" dirty="0" err="1">
                <a:solidFill>
                  <a:srgbClr val="000099"/>
                </a:solidFill>
              </a:rPr>
              <a:t>Menten</a:t>
            </a:r>
            <a:r>
              <a:rPr lang="en-US" sz="2400" dirty="0">
                <a:solidFill>
                  <a:srgbClr val="000099"/>
                </a:solidFill>
              </a:rPr>
              <a:t> kinetics is one of best-known models of enzyme kinetics.</a:t>
            </a:r>
            <a:endParaRPr lang="pt-BR" sz="2400" dirty="0">
              <a:solidFill>
                <a:srgbClr val="000099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09656"/>
            <a:ext cx="4648200" cy="343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09656"/>
            <a:ext cx="1905000" cy="78073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" y="1824335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>
                <a:solidFill>
                  <a:srgbClr val="000099"/>
                </a:solidFill>
              </a:rPr>
              <a:t>Describes rectangular hyperbolic </a:t>
            </a:r>
            <a:r>
              <a:rPr lang="pt-BR" sz="2400" dirty="0" smtClean="0">
                <a:solidFill>
                  <a:srgbClr val="000099"/>
                </a:solidFill>
              </a:rPr>
              <a:t>plot.</a:t>
            </a:r>
            <a:endParaRPr lang="pt-BR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3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06484"/>
            <a:ext cx="6018511" cy="4275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2284711" y="4324529"/>
            <a:ext cx="4419600" cy="1295400"/>
            <a:chOff x="2133600" y="4572000"/>
            <a:chExt cx="4419600" cy="1295400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819400" y="4572000"/>
              <a:ext cx="37338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Km = [S] @ ½ </a:t>
              </a:r>
              <a:r>
                <a:rPr lang="en-US" sz="2400" dirty="0" err="1">
                  <a:solidFill>
                    <a:srgbClr val="FF0000"/>
                  </a:solidFill>
                </a:rPr>
                <a:t>Vmax</a:t>
              </a:r>
              <a:r>
                <a:rPr lang="en-US" sz="2400" dirty="0">
                  <a:solidFill>
                    <a:srgbClr val="FF0000"/>
                  </a:solidFill>
                </a:rPr>
                <a:t> 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(units moles/L=M)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(1/2 of enzyme bound to S)</a:t>
              </a: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H="1">
              <a:off x="2133600" y="5410200"/>
              <a:ext cx="609600" cy="45720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MY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75111" y="1219200"/>
            <a:ext cx="5791200" cy="1212839"/>
            <a:chOff x="1524000" y="1466671"/>
            <a:chExt cx="5791200" cy="1212839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 flipV="1">
              <a:off x="1524000" y="1828800"/>
              <a:ext cx="1000836" cy="85071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MY"/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2514600" y="1466671"/>
              <a:ext cx="48006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marL="804863" indent="-804863" eaLnBrk="1" hangingPunct="1"/>
              <a:r>
                <a:rPr lang="en-US" dirty="0" err="1">
                  <a:solidFill>
                    <a:srgbClr val="FF0000"/>
                  </a:solidFill>
                  <a:latin typeface="+mn-lt"/>
                </a:rPr>
                <a:t>V</a:t>
              </a:r>
              <a:r>
                <a:rPr lang="en-US" baseline="-25000" dirty="0" err="1">
                  <a:solidFill>
                    <a:srgbClr val="FF0000"/>
                  </a:solidFill>
                  <a:latin typeface="+mn-lt"/>
                </a:rPr>
                <a:t>max</a:t>
              </a:r>
              <a:r>
                <a:rPr lang="en-US" dirty="0">
                  <a:solidFill>
                    <a:srgbClr val="FF0000"/>
                  </a:solidFill>
                  <a:latin typeface="+mn-lt"/>
                </a:rPr>
                <a:t> = velocity where all of the enzyme is bound to substrate</a:t>
              </a:r>
            </a:p>
            <a:p>
              <a:pPr marL="804863" indent="-804863" eaLnBrk="1" hangingPunct="1"/>
              <a:r>
                <a:rPr lang="en-US" dirty="0" smtClean="0">
                  <a:solidFill>
                    <a:srgbClr val="FF0000"/>
                  </a:solidFill>
                  <a:latin typeface="+mn-lt"/>
                </a:rPr>
                <a:t>	(</a:t>
              </a:r>
              <a:r>
                <a:rPr lang="en-US" dirty="0">
                  <a:solidFill>
                    <a:srgbClr val="FF0000"/>
                  </a:solidFill>
                  <a:latin typeface="+mn-lt"/>
                </a:rPr>
                <a:t>enzyme is saturated with S)</a:t>
              </a: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11" y="2871732"/>
            <a:ext cx="2057399" cy="84319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61511" y="3867329"/>
            <a:ext cx="16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>
                <a:solidFill>
                  <a:srgbClr val="000099"/>
                </a:solidFill>
              </a:rPr>
              <a:t>V</a:t>
            </a:r>
            <a:r>
              <a:rPr lang="pt-BR" sz="2400" baseline="-25000" dirty="0">
                <a:solidFill>
                  <a:srgbClr val="000099"/>
                </a:solidFill>
              </a:rPr>
              <a:t>max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>
                <a:solidFill>
                  <a:srgbClr val="000099"/>
                </a:solidFill>
              </a:rPr>
              <a:t>K</a:t>
            </a:r>
            <a:r>
              <a:rPr lang="pt-BR" sz="2400" baseline="-25000" dirty="0">
                <a:solidFill>
                  <a:srgbClr val="000099"/>
                </a:solidFill>
              </a:rPr>
              <a:t>m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>
                <a:solidFill>
                  <a:srgbClr val="000099"/>
                </a:solidFill>
              </a:rPr>
              <a:t>k</a:t>
            </a:r>
            <a:r>
              <a:rPr lang="pt-BR" sz="2400" baseline="-25000" dirty="0">
                <a:solidFill>
                  <a:srgbClr val="000099"/>
                </a:solidFill>
              </a:rPr>
              <a:t>cat</a:t>
            </a:r>
          </a:p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>
                <a:solidFill>
                  <a:srgbClr val="000099"/>
                </a:solidFill>
              </a:rPr>
              <a:t>k</a:t>
            </a:r>
            <a:r>
              <a:rPr lang="pt-BR" sz="2400" baseline="-25000" dirty="0">
                <a:solidFill>
                  <a:srgbClr val="000099"/>
                </a:solidFill>
              </a:rPr>
              <a:t>cat</a:t>
            </a:r>
            <a:r>
              <a:rPr lang="pt-BR" sz="2400" dirty="0">
                <a:solidFill>
                  <a:srgbClr val="000099"/>
                </a:solidFill>
              </a:rPr>
              <a:t>/K</a:t>
            </a:r>
            <a:r>
              <a:rPr lang="pt-BR" sz="2400" baseline="-25000" dirty="0">
                <a:solidFill>
                  <a:srgbClr val="000099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8938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What does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>
                <a:solidFill>
                  <a:srgbClr val="000099"/>
                </a:solidFill>
              </a:rPr>
              <a:t> mean?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466671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 dirty="0">
                <a:solidFill>
                  <a:srgbClr val="C00000"/>
                </a:solidFill>
              </a:rPr>
              <a:t>1. K</a:t>
            </a:r>
            <a:r>
              <a:rPr lang="pt-BR" sz="2400" baseline="-25000" dirty="0">
                <a:solidFill>
                  <a:srgbClr val="C00000"/>
                </a:solidFill>
              </a:rPr>
              <a:t>m</a:t>
            </a:r>
            <a:r>
              <a:rPr lang="pt-BR" sz="2400" dirty="0">
                <a:solidFill>
                  <a:srgbClr val="C00000"/>
                </a:solidFill>
              </a:rPr>
              <a:t> = [S] at ½ </a:t>
            </a:r>
            <a:r>
              <a:rPr lang="pt-BR" sz="2400" dirty="0" smtClean="0">
                <a:solidFill>
                  <a:srgbClr val="C00000"/>
                </a:solidFill>
              </a:rPr>
              <a:t>V</a:t>
            </a:r>
            <a:r>
              <a:rPr lang="pt-BR" sz="2400" baseline="-25000" dirty="0" smtClean="0">
                <a:solidFill>
                  <a:srgbClr val="C00000"/>
                </a:solidFill>
              </a:rPr>
              <a:t>max</a:t>
            </a:r>
            <a:endParaRPr lang="pt-BR" sz="2400" baseline="-25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052465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3. </a:t>
            </a:r>
            <a:r>
              <a:rPr lang="en-MY" sz="2400">
                <a:solidFill>
                  <a:srgbClr val="C00000"/>
                </a:solidFill>
              </a:rPr>
              <a:t>K</a:t>
            </a:r>
            <a:r>
              <a:rPr lang="en-MY" sz="2400" baseline="-25000">
                <a:solidFill>
                  <a:srgbClr val="C00000"/>
                </a:solidFill>
              </a:rPr>
              <a:t>m</a:t>
            </a:r>
            <a:r>
              <a:rPr lang="en-MY" sz="2400">
                <a:solidFill>
                  <a:srgbClr val="C00000"/>
                </a:solidFill>
              </a:rPr>
              <a:t> is usually a little higher than the physiological [S</a:t>
            </a:r>
            <a:r>
              <a:rPr lang="en-MY" sz="2400" smtClean="0">
                <a:solidFill>
                  <a:srgbClr val="C00000"/>
                </a:solidFill>
              </a:rPr>
              <a:t>].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8" name="Picture 7" descr="FG05_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85800"/>
            <a:ext cx="3200400" cy="317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9600" y="3814465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>
                <a:solidFill>
                  <a:srgbClr val="C00000"/>
                </a:solidFill>
              </a:rPr>
              <a:t>4</a:t>
            </a:r>
            <a:r>
              <a:rPr lang="pt-BR" sz="2400" dirty="0" smtClean="0">
                <a:solidFill>
                  <a:srgbClr val="C00000"/>
                </a:solidFill>
              </a:rPr>
              <a:t>. </a:t>
            </a:r>
            <a:r>
              <a:rPr lang="en-MY" sz="2400" dirty="0">
                <a:solidFill>
                  <a:srgbClr val="C00000"/>
                </a:solidFill>
              </a:rPr>
              <a:t>K</a:t>
            </a:r>
            <a:r>
              <a:rPr lang="en-MY" sz="2400" baseline="-25000" dirty="0">
                <a:solidFill>
                  <a:srgbClr val="C00000"/>
                </a:solidFill>
              </a:rPr>
              <a:t>m</a:t>
            </a:r>
            <a:r>
              <a:rPr lang="en-MY" sz="2400" dirty="0">
                <a:solidFill>
                  <a:srgbClr val="C00000"/>
                </a:solidFill>
              </a:rPr>
              <a:t> represents the amount of substrate required to bind ½ of the available enzyme (binding constant of the enzyme for substrate</a:t>
            </a:r>
            <a:r>
              <a:rPr lang="en-MY" sz="2400" dirty="0" smtClean="0">
                <a:solidFill>
                  <a:srgbClr val="C00000"/>
                </a:solidFill>
              </a:rPr>
              <a:t>).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659868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5</a:t>
            </a:r>
            <a:r>
              <a:rPr lang="pt-BR" sz="2400" smtClean="0">
                <a:solidFill>
                  <a:srgbClr val="C00000"/>
                </a:solidFill>
              </a:rPr>
              <a:t>. </a:t>
            </a:r>
            <a:r>
              <a:rPr lang="en-MY" sz="2400">
                <a:solidFill>
                  <a:srgbClr val="C00000"/>
                </a:solidFill>
              </a:rPr>
              <a:t>K</a:t>
            </a:r>
            <a:r>
              <a:rPr lang="en-MY" sz="2400" baseline="-25000">
                <a:solidFill>
                  <a:srgbClr val="C00000"/>
                </a:solidFill>
              </a:rPr>
              <a:t>m</a:t>
            </a:r>
            <a:r>
              <a:rPr lang="en-MY" sz="2400">
                <a:solidFill>
                  <a:srgbClr val="C00000"/>
                </a:solidFill>
              </a:rPr>
              <a:t> can be used to evaluate the specificity of an enzyme for a substrate (if obeys M-M</a:t>
            </a:r>
            <a:r>
              <a:rPr lang="en-MY" sz="2400" smtClean="0">
                <a:solidFill>
                  <a:srgbClr val="C00000"/>
                </a:solidFill>
              </a:rPr>
              <a:t>).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5472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6. </a:t>
            </a:r>
            <a:r>
              <a:rPr lang="en-MY" sz="2400">
                <a:solidFill>
                  <a:srgbClr val="C00000"/>
                </a:solidFill>
              </a:rPr>
              <a:t>Small K</a:t>
            </a:r>
            <a:r>
              <a:rPr lang="en-MY" sz="2400" baseline="-25000">
                <a:solidFill>
                  <a:srgbClr val="C00000"/>
                </a:solidFill>
              </a:rPr>
              <a:t>m</a:t>
            </a:r>
            <a:r>
              <a:rPr lang="en-MY" sz="2400">
                <a:solidFill>
                  <a:srgbClr val="C00000"/>
                </a:solidFill>
              </a:rPr>
              <a:t> means tight binding; high K</a:t>
            </a:r>
            <a:r>
              <a:rPr lang="en-MY" sz="2400" baseline="-25000">
                <a:solidFill>
                  <a:srgbClr val="C00000"/>
                </a:solidFill>
              </a:rPr>
              <a:t>m</a:t>
            </a:r>
            <a:r>
              <a:rPr lang="en-MY" sz="2400">
                <a:solidFill>
                  <a:srgbClr val="C00000"/>
                </a:solidFill>
              </a:rPr>
              <a:t> means weak </a:t>
            </a:r>
            <a:r>
              <a:rPr lang="en-MY" sz="2400" smtClean="0">
                <a:solidFill>
                  <a:srgbClr val="C00000"/>
                </a:solidFill>
              </a:rPr>
              <a:t>binding.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7" y="5943600"/>
            <a:ext cx="6372225" cy="86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9050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2. </a:t>
            </a:r>
            <a:r>
              <a:rPr lang="en-MY" sz="2400" dirty="0">
                <a:solidFill>
                  <a:srgbClr val="C00000"/>
                </a:solidFill>
              </a:rPr>
              <a:t>K</a:t>
            </a:r>
            <a:r>
              <a:rPr lang="en-MY" sz="2400" baseline="-25000" dirty="0">
                <a:solidFill>
                  <a:srgbClr val="C00000"/>
                </a:solidFill>
              </a:rPr>
              <a:t>m</a:t>
            </a:r>
            <a:r>
              <a:rPr lang="en-MY" sz="2400" dirty="0">
                <a:solidFill>
                  <a:srgbClr val="C00000"/>
                </a:solidFill>
              </a:rPr>
              <a:t> is a combination of rate constants describing the formation and breakdown of the ES </a:t>
            </a:r>
            <a:r>
              <a:rPr lang="en-MY" sz="2400" dirty="0" smtClean="0">
                <a:solidFill>
                  <a:srgbClr val="C00000"/>
                </a:solidFill>
              </a:rPr>
              <a:t>complex.</a:t>
            </a:r>
            <a:endParaRPr lang="en-MY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43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What does </a:t>
            </a:r>
            <a:r>
              <a:rPr lang="en-MY" sz="2400" smtClean="0">
                <a:solidFill>
                  <a:srgbClr val="000099"/>
                </a:solidFill>
              </a:rPr>
              <a:t>K</a:t>
            </a:r>
            <a:r>
              <a:rPr lang="en-MY" sz="2400" baseline="-25000" smtClean="0">
                <a:solidFill>
                  <a:srgbClr val="000099"/>
                </a:solidFill>
              </a:rPr>
              <a:t>cat</a:t>
            </a:r>
            <a:r>
              <a:rPr lang="en-MY" sz="2400" smtClean="0">
                <a:solidFill>
                  <a:srgbClr val="000099"/>
                </a:solidFill>
              </a:rPr>
              <a:t> </a:t>
            </a:r>
            <a:r>
              <a:rPr lang="en-MY" sz="2400">
                <a:solidFill>
                  <a:srgbClr val="000099"/>
                </a:solidFill>
              </a:rPr>
              <a:t>mean?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466671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 dirty="0">
                <a:solidFill>
                  <a:srgbClr val="C00000"/>
                </a:solidFill>
              </a:rPr>
              <a:t>1. </a:t>
            </a:r>
            <a:r>
              <a:rPr lang="en-MY" sz="2400" dirty="0" err="1">
                <a:solidFill>
                  <a:srgbClr val="C00000"/>
                </a:solidFill>
              </a:rPr>
              <a:t>k</a:t>
            </a:r>
            <a:r>
              <a:rPr lang="en-MY" sz="2400" baseline="-25000" dirty="0" err="1">
                <a:solidFill>
                  <a:srgbClr val="C00000"/>
                </a:solidFill>
              </a:rPr>
              <a:t>cat</a:t>
            </a:r>
            <a:r>
              <a:rPr lang="en-MY" sz="2400" dirty="0">
                <a:solidFill>
                  <a:srgbClr val="C00000"/>
                </a:solidFill>
              </a:rPr>
              <a:t>  is the 1</a:t>
            </a:r>
            <a:r>
              <a:rPr lang="en-MY" sz="2400" baseline="30000" dirty="0">
                <a:solidFill>
                  <a:srgbClr val="C00000"/>
                </a:solidFill>
              </a:rPr>
              <a:t>st</a:t>
            </a:r>
            <a:r>
              <a:rPr lang="en-MY" sz="2400" dirty="0">
                <a:solidFill>
                  <a:srgbClr val="C00000"/>
                </a:solidFill>
              </a:rPr>
              <a:t> order rate constant describing </a:t>
            </a:r>
            <a:r>
              <a:rPr lang="en-MY" sz="2400" dirty="0" smtClean="0">
                <a:solidFill>
                  <a:srgbClr val="C00000"/>
                </a:solidFill>
              </a:rPr>
              <a:t> ES </a:t>
            </a:r>
            <a:r>
              <a:rPr lang="en-MY" sz="2400" dirty="0" smtClean="0">
                <a:solidFill>
                  <a:srgbClr val="C00000"/>
                </a:solidFill>
                <a:sym typeface="Wingdings" pitchFamily="2" charset="2"/>
              </a:rPr>
              <a:t> </a:t>
            </a:r>
            <a:r>
              <a:rPr lang="en-MY" sz="2400" dirty="0" smtClean="0">
                <a:solidFill>
                  <a:srgbClr val="C00000"/>
                </a:solidFill>
              </a:rPr>
              <a:t>E+P.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9050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2. </a:t>
            </a:r>
            <a:r>
              <a:rPr lang="en-MY" sz="2400" dirty="0">
                <a:solidFill>
                  <a:srgbClr val="C00000"/>
                </a:solidFill>
              </a:rPr>
              <a:t>Also known as the turnover </a:t>
            </a:r>
            <a:r>
              <a:rPr lang="en-MY" sz="2400" dirty="0" smtClean="0">
                <a:solidFill>
                  <a:srgbClr val="C00000"/>
                </a:solidFill>
              </a:rPr>
              <a:t>number </a:t>
            </a:r>
            <a:r>
              <a:rPr lang="en-MY" sz="2400" dirty="0">
                <a:solidFill>
                  <a:srgbClr val="C00000"/>
                </a:solidFill>
              </a:rPr>
              <a:t>because it describes the number of </a:t>
            </a:r>
            <a:r>
              <a:rPr lang="en-MY" sz="2400" dirty="0" smtClean="0">
                <a:solidFill>
                  <a:srgbClr val="C00000"/>
                </a:solidFill>
              </a:rPr>
              <a:t>reactions </a:t>
            </a:r>
            <a:r>
              <a:rPr lang="en-MY" sz="2400" dirty="0">
                <a:solidFill>
                  <a:srgbClr val="C00000"/>
                </a:solidFill>
              </a:rPr>
              <a:t>a molecule of enzyme can </a:t>
            </a:r>
            <a:r>
              <a:rPr lang="en-MY" sz="2400" dirty="0" err="1">
                <a:solidFill>
                  <a:srgbClr val="C00000"/>
                </a:solidFill>
              </a:rPr>
              <a:t>catalyze</a:t>
            </a:r>
            <a:r>
              <a:rPr lang="en-MY" sz="2400" dirty="0">
                <a:solidFill>
                  <a:srgbClr val="C00000"/>
                </a:solidFill>
              </a:rPr>
              <a:t> per second under optimal condition.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52465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3. </a:t>
            </a:r>
            <a:r>
              <a:rPr lang="en-MY" sz="2400" dirty="0">
                <a:solidFill>
                  <a:srgbClr val="C00000"/>
                </a:solidFill>
              </a:rPr>
              <a:t>Most enzyme have </a:t>
            </a:r>
            <a:r>
              <a:rPr lang="en-MY" sz="2400" dirty="0" err="1">
                <a:solidFill>
                  <a:srgbClr val="C00000"/>
                </a:solidFill>
              </a:rPr>
              <a:t>k</a:t>
            </a:r>
            <a:r>
              <a:rPr lang="en-MY" sz="2400" baseline="-25000" dirty="0" err="1">
                <a:solidFill>
                  <a:srgbClr val="C00000"/>
                </a:solidFill>
              </a:rPr>
              <a:t>cat</a:t>
            </a:r>
            <a:r>
              <a:rPr lang="en-MY" sz="2400" dirty="0">
                <a:solidFill>
                  <a:srgbClr val="C00000"/>
                </a:solidFill>
              </a:rPr>
              <a:t> values between 10</a:t>
            </a:r>
            <a:r>
              <a:rPr lang="en-MY" sz="2400" baseline="30000" dirty="0">
                <a:solidFill>
                  <a:srgbClr val="C00000"/>
                </a:solidFill>
              </a:rPr>
              <a:t>2</a:t>
            </a:r>
            <a:r>
              <a:rPr lang="en-MY" sz="2400" dirty="0">
                <a:solidFill>
                  <a:srgbClr val="C00000"/>
                </a:solidFill>
              </a:rPr>
              <a:t> and 10</a:t>
            </a:r>
            <a:r>
              <a:rPr lang="en-MY" sz="2400" baseline="30000" dirty="0">
                <a:solidFill>
                  <a:srgbClr val="C00000"/>
                </a:solidFill>
              </a:rPr>
              <a:t>3</a:t>
            </a:r>
            <a:r>
              <a:rPr lang="en-MY" sz="2400" dirty="0">
                <a:solidFill>
                  <a:srgbClr val="C00000"/>
                </a:solidFill>
              </a:rPr>
              <a:t> </a:t>
            </a:r>
            <a:r>
              <a:rPr lang="en-MY" sz="2400" dirty="0" smtClean="0">
                <a:solidFill>
                  <a:srgbClr val="C00000"/>
                </a:solidFill>
              </a:rPr>
              <a:t>s</a:t>
            </a:r>
            <a:r>
              <a:rPr lang="en-MY" sz="2400" baseline="30000" dirty="0" smtClean="0">
                <a:solidFill>
                  <a:srgbClr val="C00000"/>
                </a:solidFill>
              </a:rPr>
              <a:t>-1</a:t>
            </a:r>
            <a:r>
              <a:rPr lang="en-MY" sz="2400" dirty="0" smtClean="0">
                <a:solidFill>
                  <a:srgbClr val="C00000"/>
                </a:solidFill>
              </a:rPr>
              <a:t>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4</a:t>
            </a:r>
            <a:r>
              <a:rPr lang="pt-BR" sz="2400" smtClean="0">
                <a:solidFill>
                  <a:srgbClr val="C00000"/>
                </a:solidFill>
              </a:rPr>
              <a:t>. </a:t>
            </a:r>
            <a:r>
              <a:rPr lang="en-MY" sz="2400">
                <a:solidFill>
                  <a:srgbClr val="C00000"/>
                </a:solidFill>
              </a:rPr>
              <a:t>For simple </a:t>
            </a:r>
            <a:r>
              <a:rPr lang="en-MY" sz="2400" smtClean="0">
                <a:solidFill>
                  <a:srgbClr val="C00000"/>
                </a:solidFill>
              </a:rPr>
              <a:t>reactions, </a:t>
            </a:r>
            <a:r>
              <a:rPr lang="en-MY" sz="2400">
                <a:solidFill>
                  <a:srgbClr val="C00000"/>
                </a:solidFill>
              </a:rPr>
              <a:t>k</a:t>
            </a:r>
            <a:r>
              <a:rPr lang="en-MY" sz="2400" baseline="-25000">
                <a:solidFill>
                  <a:srgbClr val="C00000"/>
                </a:solidFill>
              </a:rPr>
              <a:t>2</a:t>
            </a:r>
            <a:r>
              <a:rPr lang="en-MY" sz="2400">
                <a:solidFill>
                  <a:srgbClr val="C00000"/>
                </a:solidFill>
              </a:rPr>
              <a:t> = </a:t>
            </a:r>
            <a:r>
              <a:rPr lang="en-MY" sz="2400" smtClean="0">
                <a:solidFill>
                  <a:srgbClr val="C00000"/>
                </a:solidFill>
              </a:rPr>
              <a:t>k</a:t>
            </a:r>
            <a:r>
              <a:rPr lang="en-MY" sz="2400" baseline="-25000" smtClean="0">
                <a:solidFill>
                  <a:srgbClr val="C00000"/>
                </a:solidFill>
              </a:rPr>
              <a:t>cat</a:t>
            </a:r>
            <a:r>
              <a:rPr lang="en-MY" sz="2400" smtClean="0">
                <a:solidFill>
                  <a:srgbClr val="C00000"/>
                </a:solidFill>
              </a:rPr>
              <a:t>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42156"/>
            <a:ext cx="4191000" cy="315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9600" y="42672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5. F</a:t>
            </a:r>
            <a:r>
              <a:rPr lang="en-MY" sz="2400" dirty="0" smtClean="0">
                <a:solidFill>
                  <a:srgbClr val="C00000"/>
                </a:solidFill>
              </a:rPr>
              <a:t>or </a:t>
            </a:r>
            <a:r>
              <a:rPr lang="en-MY" sz="2400" dirty="0">
                <a:solidFill>
                  <a:srgbClr val="C00000"/>
                </a:solidFill>
              </a:rPr>
              <a:t>multistep </a:t>
            </a:r>
            <a:r>
              <a:rPr lang="en-MY" sz="2400" dirty="0" smtClean="0">
                <a:solidFill>
                  <a:srgbClr val="C00000"/>
                </a:solidFill>
              </a:rPr>
              <a:t>reactions </a:t>
            </a:r>
          </a:p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	</a:t>
            </a:r>
            <a:r>
              <a:rPr lang="en-MY" sz="2400" dirty="0" smtClean="0">
                <a:solidFill>
                  <a:srgbClr val="C00000"/>
                </a:solidFill>
              </a:rPr>
              <a:t> </a:t>
            </a:r>
            <a:r>
              <a:rPr lang="en-MY" sz="2400" dirty="0" err="1" smtClean="0">
                <a:solidFill>
                  <a:srgbClr val="C00000"/>
                </a:solidFill>
              </a:rPr>
              <a:t>k</a:t>
            </a:r>
            <a:r>
              <a:rPr lang="en-MY" sz="2400" baseline="-25000" dirty="0" err="1" smtClean="0">
                <a:solidFill>
                  <a:srgbClr val="C00000"/>
                </a:solidFill>
              </a:rPr>
              <a:t>cat</a:t>
            </a:r>
            <a:r>
              <a:rPr lang="en-MY" sz="2400" dirty="0" smtClean="0">
                <a:solidFill>
                  <a:srgbClr val="C00000"/>
                </a:solidFill>
              </a:rPr>
              <a:t> </a:t>
            </a:r>
            <a:r>
              <a:rPr lang="en-MY" sz="2400" dirty="0">
                <a:solidFill>
                  <a:srgbClr val="C00000"/>
                </a:solidFill>
              </a:rPr>
              <a:t>= rate limiting </a:t>
            </a:r>
            <a:r>
              <a:rPr lang="en-MY" sz="2400" dirty="0" smtClean="0">
                <a:solidFill>
                  <a:srgbClr val="C00000"/>
                </a:solidFill>
              </a:rPr>
              <a:t>step.</a:t>
            </a:r>
            <a:endParaRPr lang="en-MY" sz="2400" dirty="0">
              <a:solidFill>
                <a:srgbClr val="C00000"/>
              </a:solidFill>
            </a:endParaRPr>
          </a:p>
        </p:txBody>
      </p:sp>
      <p:grpSp>
        <p:nvGrpSpPr>
          <p:cNvPr id="12" name="Group 17"/>
          <p:cNvGrpSpPr>
            <a:grpSpLocks/>
          </p:cNvGrpSpPr>
          <p:nvPr/>
        </p:nvGrpSpPr>
        <p:grpSpPr bwMode="auto">
          <a:xfrm>
            <a:off x="712785" y="5267324"/>
            <a:ext cx="4316415" cy="1057276"/>
            <a:chOff x="2565" y="1958"/>
            <a:chExt cx="2719" cy="666"/>
          </a:xfrm>
        </p:grpSpPr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565" y="2115"/>
              <a:ext cx="271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2800" b="1" dirty="0">
                  <a:latin typeface="+mn-lt"/>
                </a:rPr>
                <a:t>E + S 	 	</a:t>
              </a:r>
              <a:r>
                <a:rPr lang="en-US" sz="2800" b="1" dirty="0" smtClean="0">
                  <a:latin typeface="+mn-lt"/>
                </a:rPr>
                <a:t>ES</a:t>
              </a:r>
              <a:r>
                <a:rPr lang="en-US" sz="2800" b="1" dirty="0">
                  <a:latin typeface="+mn-lt"/>
                </a:rPr>
                <a:t>	</a:t>
              </a:r>
              <a:r>
                <a:rPr lang="en-US" sz="2800" b="1" dirty="0" smtClean="0">
                  <a:latin typeface="+mn-lt"/>
                </a:rPr>
                <a:t>       E </a:t>
              </a:r>
              <a:r>
                <a:rPr lang="en-US" sz="2800" b="1" dirty="0">
                  <a:latin typeface="+mn-lt"/>
                </a:rPr>
                <a:t>+ P</a:t>
              </a:r>
            </a:p>
          </p:txBody>
        </p:sp>
        <p:grpSp>
          <p:nvGrpSpPr>
            <p:cNvPr id="14" name="Group 7"/>
            <p:cNvGrpSpPr>
              <a:grpSpLocks/>
            </p:cNvGrpSpPr>
            <p:nvPr/>
          </p:nvGrpSpPr>
          <p:grpSpPr bwMode="auto">
            <a:xfrm>
              <a:off x="3120" y="2278"/>
              <a:ext cx="576" cy="48"/>
              <a:chOff x="1440" y="1776"/>
              <a:chExt cx="576" cy="48"/>
            </a:xfrm>
          </p:grpSpPr>
          <p:sp>
            <p:nvSpPr>
              <p:cNvPr id="19" name="Line 8"/>
              <p:cNvSpPr>
                <a:spLocks noChangeShapeType="1"/>
              </p:cNvSpPr>
              <p:nvPr/>
            </p:nvSpPr>
            <p:spPr bwMode="auto">
              <a:xfrm>
                <a:off x="1440" y="177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000" b="1"/>
              </a:p>
            </p:txBody>
          </p:sp>
          <p:sp>
            <p:nvSpPr>
              <p:cNvPr id="20" name="Line 9"/>
              <p:cNvSpPr>
                <a:spLocks noChangeShapeType="1"/>
              </p:cNvSpPr>
              <p:nvPr/>
            </p:nvSpPr>
            <p:spPr bwMode="auto">
              <a:xfrm flipH="1" flipV="1">
                <a:off x="1440" y="182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000" b="1"/>
              </a:p>
            </p:txBody>
          </p:sp>
        </p:grp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4101" y="23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sz="2000" b="1"/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3206" y="1958"/>
              <a:ext cx="30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2800" b="1">
                  <a:latin typeface="+mn-lt"/>
                </a:rPr>
                <a:t>k</a:t>
              </a:r>
              <a:r>
                <a:rPr lang="en-US" sz="2800" b="1" baseline="-25000">
                  <a:latin typeface="+mn-lt"/>
                </a:rPr>
                <a:t>1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3216" y="2294"/>
              <a:ext cx="34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2800" b="1">
                  <a:latin typeface="+mn-lt"/>
                </a:rPr>
                <a:t>k</a:t>
              </a:r>
              <a:r>
                <a:rPr lang="en-US" sz="2800" b="1" baseline="-25000">
                  <a:latin typeface="+mn-lt"/>
                </a:rPr>
                <a:t>-1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4180" y="1958"/>
              <a:ext cx="40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2800" b="1" smtClean="0">
                  <a:latin typeface="+mn-lt"/>
                </a:rPr>
                <a:t>k</a:t>
              </a:r>
              <a:r>
                <a:rPr lang="en-US" sz="2800" b="1" baseline="-25000" smtClean="0">
                  <a:latin typeface="+mn-lt"/>
                </a:rPr>
                <a:t>cat</a:t>
              </a:r>
              <a:endParaRPr lang="en-US" sz="2800" b="1" baseline="-250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71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What does </a:t>
            </a:r>
            <a:r>
              <a:rPr lang="en-MY" sz="2400" dirty="0" err="1" smtClean="0">
                <a:solidFill>
                  <a:srgbClr val="000099"/>
                </a:solidFill>
              </a:rPr>
              <a:t>K</a:t>
            </a:r>
            <a:r>
              <a:rPr lang="en-MY" sz="2400" baseline="-25000" dirty="0" err="1" smtClean="0">
                <a:solidFill>
                  <a:srgbClr val="000099"/>
                </a:solidFill>
              </a:rPr>
              <a:t>cat</a:t>
            </a:r>
            <a:r>
              <a:rPr lang="en-MY" sz="2400" dirty="0" smtClean="0">
                <a:solidFill>
                  <a:srgbClr val="000099"/>
                </a:solidFill>
              </a:rPr>
              <a:t> </a:t>
            </a:r>
            <a:r>
              <a:rPr lang="en-MY" sz="2400" dirty="0">
                <a:solidFill>
                  <a:srgbClr val="000099"/>
                </a:solidFill>
              </a:rPr>
              <a:t>mean?</a:t>
            </a:r>
          </a:p>
        </p:txBody>
      </p:sp>
      <p:pic>
        <p:nvPicPr>
          <p:cNvPr id="5" name="Picture 2" descr="GAT14_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2" b="15152"/>
          <a:stretch>
            <a:fillRect/>
          </a:stretch>
        </p:blipFill>
        <p:spPr bwMode="auto">
          <a:xfrm>
            <a:off x="2133600" y="1447800"/>
            <a:ext cx="4648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What does </a:t>
            </a:r>
            <a:r>
              <a:rPr lang="en-MY" sz="2400" smtClean="0">
                <a:solidFill>
                  <a:srgbClr val="000099"/>
                </a:solidFill>
              </a:rPr>
              <a:t>K</a:t>
            </a:r>
            <a:r>
              <a:rPr lang="en-MY" sz="2400" baseline="-25000" smtClean="0">
                <a:solidFill>
                  <a:srgbClr val="000099"/>
                </a:solidFill>
              </a:rPr>
              <a:t>cat</a:t>
            </a:r>
            <a:r>
              <a:rPr lang="en-MY" sz="2400" smtClean="0">
                <a:solidFill>
                  <a:srgbClr val="000099"/>
                </a:solidFill>
              </a:rPr>
              <a:t>/</a:t>
            </a:r>
            <a:r>
              <a:rPr lang="en-MY" sz="2400">
                <a:solidFill>
                  <a:srgbClr val="000099"/>
                </a:solidFill>
              </a:rPr>
              <a:t>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 smtClean="0">
                <a:solidFill>
                  <a:srgbClr val="000099"/>
                </a:solidFill>
              </a:rPr>
              <a:t> </a:t>
            </a:r>
            <a:r>
              <a:rPr lang="en-MY" sz="2400">
                <a:solidFill>
                  <a:srgbClr val="000099"/>
                </a:solidFill>
              </a:rPr>
              <a:t>mean?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466671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1. </a:t>
            </a:r>
            <a:r>
              <a:rPr lang="en-MY" sz="2400">
                <a:solidFill>
                  <a:srgbClr val="C00000"/>
                </a:solidFill>
              </a:rPr>
              <a:t>It measures how the enzyme performs when S is </a:t>
            </a:r>
            <a:r>
              <a:rPr lang="en-MY" sz="2400" smtClean="0">
                <a:solidFill>
                  <a:srgbClr val="C00000"/>
                </a:solidFill>
              </a:rPr>
              <a:t>low.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905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2. </a:t>
            </a:r>
            <a:r>
              <a:rPr lang="en-MY" sz="2400">
                <a:solidFill>
                  <a:srgbClr val="C00000"/>
                </a:solidFill>
              </a:rPr>
              <a:t>k</a:t>
            </a:r>
            <a:r>
              <a:rPr lang="en-MY" sz="2400" baseline="-25000">
                <a:solidFill>
                  <a:srgbClr val="C00000"/>
                </a:solidFill>
              </a:rPr>
              <a:t>cat</a:t>
            </a:r>
            <a:r>
              <a:rPr lang="en-MY" sz="2400">
                <a:solidFill>
                  <a:srgbClr val="C00000"/>
                </a:solidFill>
              </a:rPr>
              <a:t>/K</a:t>
            </a:r>
            <a:r>
              <a:rPr lang="en-MY" sz="2400" baseline="-25000">
                <a:solidFill>
                  <a:srgbClr val="C00000"/>
                </a:solidFill>
              </a:rPr>
              <a:t>m</a:t>
            </a:r>
            <a:r>
              <a:rPr lang="en-MY" sz="2400">
                <a:solidFill>
                  <a:srgbClr val="C00000"/>
                </a:solidFill>
              </a:rPr>
              <a:t> describes an enzymes preference for different substrates = specificity </a:t>
            </a:r>
            <a:r>
              <a:rPr lang="en-MY" sz="2400" smtClean="0">
                <a:solidFill>
                  <a:srgbClr val="C00000"/>
                </a:solidFill>
              </a:rPr>
              <a:t>constant.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667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3. </a:t>
            </a:r>
            <a:r>
              <a:rPr lang="en-MY" sz="2400" dirty="0">
                <a:solidFill>
                  <a:srgbClr val="C00000"/>
                </a:solidFill>
              </a:rPr>
              <a:t>The upper limit for </a:t>
            </a:r>
            <a:r>
              <a:rPr lang="en-MY" sz="2400" dirty="0" err="1">
                <a:solidFill>
                  <a:srgbClr val="C00000"/>
                </a:solidFill>
              </a:rPr>
              <a:t>k</a:t>
            </a:r>
            <a:r>
              <a:rPr lang="en-MY" sz="2400" baseline="-25000" dirty="0" err="1">
                <a:solidFill>
                  <a:srgbClr val="C00000"/>
                </a:solidFill>
              </a:rPr>
              <a:t>cat</a:t>
            </a:r>
            <a:r>
              <a:rPr lang="en-MY" sz="2400" dirty="0">
                <a:solidFill>
                  <a:srgbClr val="C00000"/>
                </a:solidFill>
              </a:rPr>
              <a:t>/K</a:t>
            </a:r>
            <a:r>
              <a:rPr lang="en-MY" sz="2400" baseline="-25000" dirty="0">
                <a:solidFill>
                  <a:srgbClr val="C00000"/>
                </a:solidFill>
              </a:rPr>
              <a:t>m</a:t>
            </a:r>
            <a:r>
              <a:rPr lang="en-MY" sz="2400" dirty="0">
                <a:solidFill>
                  <a:srgbClr val="C00000"/>
                </a:solidFill>
              </a:rPr>
              <a:t> is the diffusion limit - the rate at which E and S diffuse together (10</a:t>
            </a:r>
            <a:r>
              <a:rPr lang="en-MY" sz="2400" baseline="30000" dirty="0">
                <a:solidFill>
                  <a:srgbClr val="C00000"/>
                </a:solidFill>
              </a:rPr>
              <a:t>8</a:t>
            </a:r>
            <a:r>
              <a:rPr lang="en-MY" sz="2400" dirty="0">
                <a:solidFill>
                  <a:srgbClr val="C00000"/>
                </a:solidFill>
              </a:rPr>
              <a:t> to 10</a:t>
            </a:r>
            <a:r>
              <a:rPr lang="en-MY" sz="2400" baseline="30000" dirty="0">
                <a:solidFill>
                  <a:srgbClr val="C00000"/>
                </a:solidFill>
              </a:rPr>
              <a:t>9</a:t>
            </a:r>
            <a:r>
              <a:rPr lang="en-MY" sz="2400" dirty="0">
                <a:solidFill>
                  <a:srgbClr val="C00000"/>
                </a:solidFill>
              </a:rPr>
              <a:t> </a:t>
            </a:r>
            <a:r>
              <a:rPr lang="en-MY" sz="2400" dirty="0" smtClean="0">
                <a:solidFill>
                  <a:srgbClr val="C00000"/>
                </a:solidFill>
              </a:rPr>
              <a:t>M</a:t>
            </a:r>
            <a:r>
              <a:rPr lang="en-MY" sz="2400" baseline="30000" dirty="0" smtClean="0">
                <a:solidFill>
                  <a:srgbClr val="C00000"/>
                </a:solidFill>
              </a:rPr>
              <a:t>-1</a:t>
            </a:r>
            <a:r>
              <a:rPr lang="en-MY" sz="2400" dirty="0" smtClean="0">
                <a:solidFill>
                  <a:srgbClr val="C00000"/>
                </a:solidFill>
              </a:rPr>
              <a:t> </a:t>
            </a:r>
            <a:r>
              <a:rPr lang="en-MY" sz="2400" dirty="0">
                <a:solidFill>
                  <a:srgbClr val="C00000"/>
                </a:solidFill>
              </a:rPr>
              <a:t>s</a:t>
            </a:r>
            <a:r>
              <a:rPr lang="en-MY" sz="2400" baseline="30000" dirty="0">
                <a:solidFill>
                  <a:srgbClr val="C00000"/>
                </a:solidFill>
              </a:rPr>
              <a:t>-1</a:t>
            </a:r>
            <a:r>
              <a:rPr lang="en-MY" sz="2400" dirty="0" smtClean="0">
                <a:solidFill>
                  <a:srgbClr val="C00000"/>
                </a:solidFill>
              </a:rPr>
              <a:t>).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424535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4</a:t>
            </a:r>
            <a:r>
              <a:rPr lang="pt-BR" sz="2400" smtClean="0">
                <a:solidFill>
                  <a:srgbClr val="C00000"/>
                </a:solidFill>
              </a:rPr>
              <a:t>. </a:t>
            </a:r>
            <a:r>
              <a:rPr lang="en-MY" sz="2400">
                <a:solidFill>
                  <a:srgbClr val="C00000"/>
                </a:solidFill>
              </a:rPr>
              <a:t>Catalytic perfection when k</a:t>
            </a:r>
            <a:r>
              <a:rPr lang="en-MY" sz="2400" baseline="-25000">
                <a:solidFill>
                  <a:srgbClr val="C00000"/>
                </a:solidFill>
              </a:rPr>
              <a:t>cat</a:t>
            </a:r>
            <a:r>
              <a:rPr lang="en-MY" sz="2400">
                <a:solidFill>
                  <a:srgbClr val="C00000"/>
                </a:solidFill>
              </a:rPr>
              <a:t>/K</a:t>
            </a:r>
            <a:r>
              <a:rPr lang="en-MY" sz="2400" baseline="-25000">
                <a:solidFill>
                  <a:srgbClr val="C00000"/>
                </a:solidFill>
              </a:rPr>
              <a:t>m</a:t>
            </a:r>
            <a:r>
              <a:rPr lang="en-MY" sz="2400">
                <a:solidFill>
                  <a:srgbClr val="C00000"/>
                </a:solidFill>
              </a:rPr>
              <a:t> = diffusion </a:t>
            </a:r>
            <a:r>
              <a:rPr lang="en-MY" sz="2400" smtClean="0">
                <a:solidFill>
                  <a:srgbClr val="C00000"/>
                </a:solidFill>
              </a:rPr>
              <a:t>rate.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42672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5. More physiological than </a:t>
            </a:r>
            <a:r>
              <a:rPr lang="pt-BR" sz="2400" smtClean="0">
                <a:solidFill>
                  <a:srgbClr val="C00000"/>
                </a:solidFill>
              </a:rPr>
              <a:t>k</a:t>
            </a:r>
            <a:r>
              <a:rPr lang="pt-BR" sz="2400" baseline="-25000" smtClean="0">
                <a:solidFill>
                  <a:srgbClr val="C00000"/>
                </a:solidFill>
              </a:rPr>
              <a:t>cat</a:t>
            </a:r>
            <a:r>
              <a:rPr lang="pt-BR" sz="2400" smtClean="0">
                <a:solidFill>
                  <a:srgbClr val="C00000"/>
                </a:solidFill>
              </a:rPr>
              <a:t>.</a:t>
            </a:r>
            <a:endParaRPr lang="pt-BR" sz="2400">
              <a:solidFill>
                <a:srgbClr val="C0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81400"/>
            <a:ext cx="4191000" cy="315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78" y="4800600"/>
            <a:ext cx="3956222" cy="90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21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How do you get values for V</a:t>
            </a:r>
            <a:r>
              <a:rPr lang="en-MY" sz="2400" baseline="-25000">
                <a:solidFill>
                  <a:srgbClr val="000099"/>
                </a:solidFill>
              </a:rPr>
              <a:t>max</a:t>
            </a:r>
            <a:r>
              <a:rPr lang="en-MY" sz="2400">
                <a:solidFill>
                  <a:srgbClr val="000099"/>
                </a:solidFill>
              </a:rPr>
              <a:t>,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>
                <a:solidFill>
                  <a:srgbClr val="000099"/>
                </a:solidFill>
              </a:rPr>
              <a:t> and </a:t>
            </a:r>
            <a:r>
              <a:rPr lang="en-MY" sz="2400" smtClean="0">
                <a:solidFill>
                  <a:srgbClr val="000099"/>
                </a:solidFill>
              </a:rPr>
              <a:t>k</a:t>
            </a:r>
            <a:r>
              <a:rPr lang="en-MY" sz="2400" baseline="-25000" smtClean="0">
                <a:solidFill>
                  <a:srgbClr val="000099"/>
                </a:solidFill>
              </a:rPr>
              <a:t>cat</a:t>
            </a:r>
            <a:r>
              <a:rPr lang="en-MY" sz="2400" smtClean="0">
                <a:solidFill>
                  <a:srgbClr val="000099"/>
                </a:solidFill>
              </a:rPr>
              <a:t>?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66671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1. </a:t>
            </a:r>
            <a:r>
              <a:rPr lang="en-MY" sz="2400" smtClean="0">
                <a:solidFill>
                  <a:srgbClr val="C00000"/>
                </a:solidFill>
              </a:rPr>
              <a:t>K</a:t>
            </a:r>
            <a:r>
              <a:rPr lang="en-MY" sz="2400" baseline="-25000" smtClean="0">
                <a:solidFill>
                  <a:srgbClr val="C00000"/>
                </a:solidFill>
              </a:rPr>
              <a:t>m</a:t>
            </a:r>
            <a:r>
              <a:rPr lang="en-MY" sz="2400" smtClean="0">
                <a:solidFill>
                  <a:srgbClr val="C00000"/>
                </a:solidFill>
              </a:rPr>
              <a:t> </a:t>
            </a:r>
            <a:r>
              <a:rPr lang="en-MY" sz="2400">
                <a:solidFill>
                  <a:srgbClr val="C00000"/>
                </a:solidFill>
              </a:rPr>
              <a:t>and V</a:t>
            </a:r>
            <a:r>
              <a:rPr lang="en-MY" sz="2400" baseline="-25000">
                <a:solidFill>
                  <a:srgbClr val="C00000"/>
                </a:solidFill>
              </a:rPr>
              <a:t>max</a:t>
            </a:r>
            <a:r>
              <a:rPr lang="en-MY" sz="2400">
                <a:solidFill>
                  <a:srgbClr val="C00000"/>
                </a:solidFill>
              </a:rPr>
              <a:t> </a:t>
            </a:r>
            <a:r>
              <a:rPr lang="en-MY" sz="2400" smtClean="0">
                <a:solidFill>
                  <a:srgbClr val="C00000"/>
                </a:solidFill>
              </a:rPr>
              <a:t>can be determined experimentally.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9050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- </a:t>
            </a:r>
            <a:r>
              <a:rPr lang="en-MY" sz="2400" dirty="0" smtClean="0">
                <a:solidFill>
                  <a:srgbClr val="C00000"/>
                </a:solidFill>
              </a:rPr>
              <a:t>K</a:t>
            </a:r>
            <a:r>
              <a:rPr lang="en-MY" sz="2400" baseline="-25000" dirty="0" smtClean="0">
                <a:solidFill>
                  <a:srgbClr val="C00000"/>
                </a:solidFill>
              </a:rPr>
              <a:t>m</a:t>
            </a:r>
            <a:r>
              <a:rPr lang="en-MY" sz="2400" dirty="0" smtClean="0">
                <a:solidFill>
                  <a:srgbClr val="C00000"/>
                </a:solidFill>
              </a:rPr>
              <a:t> </a:t>
            </a:r>
            <a:r>
              <a:rPr lang="en-MY" sz="2400" dirty="0">
                <a:solidFill>
                  <a:srgbClr val="C00000"/>
                </a:solidFill>
              </a:rPr>
              <a:t>can be determined without an absolutely pure </a:t>
            </a:r>
            <a:r>
              <a:rPr lang="en-MY" sz="2400" dirty="0" smtClean="0">
                <a:solidFill>
                  <a:srgbClr val="C00000"/>
                </a:solidFill>
              </a:rPr>
              <a:t>enzyme.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3622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>
                <a:solidFill>
                  <a:srgbClr val="C00000"/>
                </a:solidFill>
              </a:rPr>
              <a:t>2</a:t>
            </a:r>
            <a:r>
              <a:rPr lang="pt-BR" sz="2400" dirty="0" smtClean="0">
                <a:solidFill>
                  <a:srgbClr val="C00000"/>
                </a:solidFill>
              </a:rPr>
              <a:t>. </a:t>
            </a:r>
            <a:r>
              <a:rPr lang="en-MY" sz="2400" dirty="0" err="1">
                <a:solidFill>
                  <a:srgbClr val="C00000"/>
                </a:solidFill>
              </a:rPr>
              <a:t>K</a:t>
            </a:r>
            <a:r>
              <a:rPr lang="en-MY" sz="2400" baseline="-25000" dirty="0" err="1">
                <a:solidFill>
                  <a:srgbClr val="C00000"/>
                </a:solidFill>
              </a:rPr>
              <a:t>cat</a:t>
            </a:r>
            <a:r>
              <a:rPr lang="en-MY" sz="2400" dirty="0">
                <a:solidFill>
                  <a:srgbClr val="C00000"/>
                </a:solidFill>
              </a:rPr>
              <a:t> values can be determined if V</a:t>
            </a:r>
            <a:r>
              <a:rPr lang="en-MY" sz="2400" baseline="-25000" dirty="0">
                <a:solidFill>
                  <a:srgbClr val="C00000"/>
                </a:solidFill>
              </a:rPr>
              <a:t>max</a:t>
            </a:r>
            <a:r>
              <a:rPr lang="en-MY" sz="2400" dirty="0">
                <a:solidFill>
                  <a:srgbClr val="C00000"/>
                </a:solidFill>
              </a:rPr>
              <a:t> is known and the absolute concentration of enzyme is known (V</a:t>
            </a:r>
            <a:r>
              <a:rPr lang="en-MY" sz="2400" baseline="-25000" dirty="0">
                <a:solidFill>
                  <a:srgbClr val="C00000"/>
                </a:solidFill>
              </a:rPr>
              <a:t>max</a:t>
            </a:r>
            <a:r>
              <a:rPr lang="en-MY" sz="2400" dirty="0">
                <a:solidFill>
                  <a:srgbClr val="C00000"/>
                </a:solidFill>
              </a:rPr>
              <a:t> = </a:t>
            </a:r>
            <a:r>
              <a:rPr lang="en-MY" sz="2400" dirty="0" err="1">
                <a:solidFill>
                  <a:srgbClr val="C00000"/>
                </a:solidFill>
              </a:rPr>
              <a:t>k</a:t>
            </a:r>
            <a:r>
              <a:rPr lang="en-MY" sz="2400" baseline="-25000" dirty="0" err="1">
                <a:solidFill>
                  <a:srgbClr val="C00000"/>
                </a:solidFill>
              </a:rPr>
              <a:t>cat</a:t>
            </a:r>
            <a:r>
              <a:rPr lang="en-MY" sz="2400" dirty="0">
                <a:solidFill>
                  <a:srgbClr val="C00000"/>
                </a:solidFill>
              </a:rPr>
              <a:t>[</a:t>
            </a:r>
            <a:r>
              <a:rPr lang="en-MY" sz="2400" dirty="0" err="1">
                <a:solidFill>
                  <a:srgbClr val="C00000"/>
                </a:solidFill>
              </a:rPr>
              <a:t>E</a:t>
            </a:r>
            <a:r>
              <a:rPr lang="en-MY" sz="2400" baseline="-25000" dirty="0" err="1">
                <a:solidFill>
                  <a:srgbClr val="C00000"/>
                </a:solidFill>
              </a:rPr>
              <a:t>total</a:t>
            </a:r>
            <a:r>
              <a:rPr lang="en-MY" sz="2400" dirty="0" smtClean="0">
                <a:solidFill>
                  <a:srgbClr val="C00000"/>
                </a:solidFill>
              </a:rPr>
              <a:t>])</a:t>
            </a:r>
            <a:endParaRPr lang="en-MY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4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pic>
        <p:nvPicPr>
          <p:cNvPr id="4" name="Picture 3" descr="T1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219200"/>
            <a:ext cx="8839200" cy="357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9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 err="1" smtClean="0">
                <a:solidFill>
                  <a:srgbClr val="C00000"/>
                </a:solidFill>
              </a:rPr>
              <a:t>Michaelis-Menten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rgbClr val="C00000"/>
                </a:solidFill>
              </a:rPr>
              <a:t>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Limitations of Michaelis-Menton </a:t>
            </a:r>
            <a:r>
              <a:rPr lang="en-MY" sz="2400" smtClean="0">
                <a:solidFill>
                  <a:srgbClr val="000099"/>
                </a:solidFill>
              </a:rPr>
              <a:t>Equation: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66671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1. Some </a:t>
            </a:r>
            <a:r>
              <a:rPr lang="en-MY" sz="2400" dirty="0">
                <a:solidFill>
                  <a:srgbClr val="C00000"/>
                </a:solidFill>
              </a:rPr>
              <a:t>enzyme </a:t>
            </a:r>
            <a:r>
              <a:rPr lang="en-MY" sz="2400" dirty="0" err="1">
                <a:solidFill>
                  <a:srgbClr val="C00000"/>
                </a:solidFill>
              </a:rPr>
              <a:t>catalyzed</a:t>
            </a:r>
            <a:r>
              <a:rPr lang="en-MY" sz="2400" dirty="0">
                <a:solidFill>
                  <a:srgbClr val="C00000"/>
                </a:solidFill>
              </a:rPr>
              <a:t> </a:t>
            </a:r>
            <a:r>
              <a:rPr lang="en-MY" sz="2400" dirty="0" smtClean="0">
                <a:solidFill>
                  <a:srgbClr val="C00000"/>
                </a:solidFill>
              </a:rPr>
              <a:t>reactions </a:t>
            </a:r>
            <a:r>
              <a:rPr lang="en-MY" sz="2400" dirty="0">
                <a:solidFill>
                  <a:srgbClr val="C00000"/>
                </a:solidFill>
              </a:rPr>
              <a:t>show more complex </a:t>
            </a:r>
            <a:r>
              <a:rPr lang="en-MY" sz="2400" dirty="0" err="1" smtClean="0">
                <a:solidFill>
                  <a:srgbClr val="C00000"/>
                </a:solidFill>
              </a:rPr>
              <a:t>behavior</a:t>
            </a:r>
            <a:r>
              <a:rPr lang="en-MY" sz="2400" dirty="0" smtClean="0">
                <a:solidFill>
                  <a:srgbClr val="C00000"/>
                </a:solidFill>
              </a:rPr>
              <a:t>.</a:t>
            </a:r>
            <a:r>
              <a:rPr lang="en-MY" sz="600" dirty="0">
                <a:solidFill>
                  <a:srgbClr val="C00000"/>
                </a:solidFill>
              </a:rPr>
              <a:t>		</a:t>
            </a:r>
            <a:r>
              <a:rPr lang="en-MY" sz="600" dirty="0" smtClean="0">
                <a:solidFill>
                  <a:srgbClr val="C00000"/>
                </a:solidFill>
              </a:rPr>
              <a:t>     </a:t>
            </a:r>
          </a:p>
          <a:p>
            <a:pPr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	</a:t>
            </a:r>
            <a:r>
              <a:rPr lang="en-MY" sz="2400" dirty="0" smtClean="0">
                <a:solidFill>
                  <a:srgbClr val="C00000"/>
                </a:solidFill>
              </a:rPr>
              <a:t>	       </a:t>
            </a:r>
            <a:r>
              <a:rPr lang="en-MY" sz="2400" dirty="0" smtClean="0"/>
              <a:t>E </a:t>
            </a:r>
            <a:r>
              <a:rPr lang="en-MY" sz="2400" dirty="0"/>
              <a:t>+ </a:t>
            </a:r>
            <a:r>
              <a:rPr lang="en-MY" sz="2400" dirty="0" smtClean="0"/>
              <a:t>S &lt;---&gt; ES &lt;---&gt; EZ &lt;---&gt; EP &lt;---&gt; </a:t>
            </a:r>
            <a:r>
              <a:rPr lang="en-MY" sz="2400" dirty="0"/>
              <a:t>E + </a:t>
            </a:r>
            <a:r>
              <a:rPr lang="en-MY" sz="2400" dirty="0" smtClean="0"/>
              <a:t>P</a:t>
            </a:r>
          </a:p>
          <a:p>
            <a:pPr>
              <a:tabLst>
                <a:tab pos="233363" algn="l"/>
              </a:tabLst>
            </a:pPr>
            <a:endParaRPr lang="en-MY" sz="600" dirty="0" smtClean="0"/>
          </a:p>
          <a:p>
            <a:pPr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	 </a:t>
            </a:r>
            <a:r>
              <a:rPr lang="en-MY" sz="2400" dirty="0" smtClean="0">
                <a:solidFill>
                  <a:srgbClr val="C00000"/>
                </a:solidFill>
              </a:rPr>
              <a:t>With </a:t>
            </a:r>
            <a:r>
              <a:rPr lang="en-MY" sz="2400" dirty="0" err="1" smtClean="0">
                <a:solidFill>
                  <a:srgbClr val="C00000"/>
                </a:solidFill>
              </a:rPr>
              <a:t>Michaelis-Menten</a:t>
            </a:r>
            <a:r>
              <a:rPr lang="en-MY" sz="2400" dirty="0" smtClean="0">
                <a:solidFill>
                  <a:srgbClr val="C00000"/>
                </a:solidFill>
              </a:rPr>
              <a:t> </a:t>
            </a:r>
            <a:r>
              <a:rPr lang="en-MY" sz="2400" dirty="0">
                <a:solidFill>
                  <a:srgbClr val="C00000"/>
                </a:solidFill>
              </a:rPr>
              <a:t>can look only at rate limiting </a:t>
            </a:r>
            <a:r>
              <a:rPr lang="en-MY" sz="2400" dirty="0" smtClean="0">
                <a:solidFill>
                  <a:srgbClr val="C00000"/>
                </a:solidFill>
              </a:rPr>
              <a:t>step.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893874"/>
            <a:ext cx="845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2. </a:t>
            </a:r>
            <a:r>
              <a:rPr lang="en-MY" sz="2400" dirty="0">
                <a:solidFill>
                  <a:srgbClr val="C00000"/>
                </a:solidFill>
              </a:rPr>
              <a:t>Often more than one substrate			  	</a:t>
            </a:r>
            <a:endParaRPr lang="en-MY" sz="2400" dirty="0" smtClean="0">
              <a:solidFill>
                <a:srgbClr val="C00000"/>
              </a:solidFill>
            </a:endParaRPr>
          </a:p>
          <a:p>
            <a:pPr marL="273050" indent="-273050">
              <a:tabLst>
                <a:tab pos="233363" algn="l"/>
              </a:tabLst>
            </a:pPr>
            <a:r>
              <a:rPr lang="en-MY" sz="600" dirty="0" smtClean="0">
                <a:solidFill>
                  <a:srgbClr val="C00000"/>
                </a:solidFill>
              </a:rPr>
              <a:t>    	</a:t>
            </a:r>
          </a:p>
          <a:p>
            <a:pPr marL="273050" indent="-273050">
              <a:tabLst>
                <a:tab pos="266700" algn="l"/>
              </a:tabLst>
            </a:pPr>
            <a:r>
              <a:rPr lang="en-MY" sz="2400" dirty="0"/>
              <a:t>	</a:t>
            </a:r>
            <a:r>
              <a:rPr lang="en-MY" sz="2400" dirty="0" smtClean="0"/>
              <a:t>E+S</a:t>
            </a:r>
            <a:r>
              <a:rPr lang="en-MY" sz="2400" baseline="-25000" dirty="0" smtClean="0"/>
              <a:t>1</a:t>
            </a:r>
            <a:r>
              <a:rPr lang="en-MY" sz="2400" dirty="0" smtClean="0"/>
              <a:t> &lt;--&gt; ES</a:t>
            </a:r>
            <a:r>
              <a:rPr lang="en-MY" sz="2400" baseline="-25000" dirty="0" smtClean="0"/>
              <a:t>1</a:t>
            </a:r>
            <a:r>
              <a:rPr lang="en-MY" sz="2400" dirty="0" smtClean="0"/>
              <a:t>+S</a:t>
            </a:r>
            <a:r>
              <a:rPr lang="en-MY" sz="2400" baseline="-25000" dirty="0" smtClean="0"/>
              <a:t>2</a:t>
            </a:r>
            <a:r>
              <a:rPr lang="en-MY" sz="2400" dirty="0" smtClean="0"/>
              <a:t> &lt;--&gt; ES</a:t>
            </a:r>
            <a:r>
              <a:rPr lang="en-MY" sz="2400" baseline="-25000" dirty="0" smtClean="0"/>
              <a:t>1</a:t>
            </a:r>
            <a:r>
              <a:rPr lang="en-MY" sz="2400" dirty="0" smtClean="0"/>
              <a:t>S</a:t>
            </a:r>
            <a:r>
              <a:rPr lang="en-MY" sz="2400" baseline="-25000" dirty="0" smtClean="0"/>
              <a:t>2</a:t>
            </a:r>
            <a:r>
              <a:rPr lang="en-MY" sz="2400" dirty="0" smtClean="0"/>
              <a:t> &lt;--&gt; EP</a:t>
            </a:r>
            <a:r>
              <a:rPr lang="en-MY" sz="2400" baseline="-25000" dirty="0" smtClean="0"/>
              <a:t>1</a:t>
            </a:r>
            <a:r>
              <a:rPr lang="en-MY" sz="2400" dirty="0" smtClean="0"/>
              <a:t>P</a:t>
            </a:r>
            <a:r>
              <a:rPr lang="en-MY" sz="2400" baseline="-25000" dirty="0" smtClean="0"/>
              <a:t>2</a:t>
            </a:r>
            <a:r>
              <a:rPr lang="en-MY" sz="2400" dirty="0" smtClean="0"/>
              <a:t> &lt;--&gt; EP</a:t>
            </a:r>
            <a:r>
              <a:rPr lang="en-MY" sz="2400" baseline="-25000" dirty="0" smtClean="0"/>
              <a:t>2</a:t>
            </a:r>
            <a:r>
              <a:rPr lang="en-MY" sz="2400" dirty="0" smtClean="0"/>
              <a:t>+P</a:t>
            </a:r>
            <a:r>
              <a:rPr lang="en-MY" sz="2400" baseline="-25000" dirty="0" smtClean="0"/>
              <a:t>1</a:t>
            </a:r>
            <a:r>
              <a:rPr lang="en-MY" sz="2400" dirty="0" smtClean="0"/>
              <a:t> &lt;--&gt; </a:t>
            </a:r>
            <a:r>
              <a:rPr lang="en-MY" sz="2400" dirty="0"/>
              <a:t>E+P</a:t>
            </a:r>
            <a:r>
              <a:rPr lang="en-MY" sz="2400" baseline="-25000" dirty="0"/>
              <a:t>2</a:t>
            </a:r>
            <a:r>
              <a:rPr lang="en-MY" sz="2400" dirty="0"/>
              <a:t> </a:t>
            </a:r>
          </a:p>
          <a:p>
            <a:pPr marL="273050" indent="-273050">
              <a:tabLst>
                <a:tab pos="233363" algn="l"/>
              </a:tabLst>
            </a:pPr>
            <a:endParaRPr lang="en-MY" sz="600" dirty="0" smtClean="0">
              <a:solidFill>
                <a:srgbClr val="C00000"/>
              </a:solidFill>
            </a:endParaRPr>
          </a:p>
          <a:p>
            <a:pPr marL="266700" indent="-266700">
              <a:tabLst>
                <a:tab pos="266700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	</a:t>
            </a:r>
            <a:r>
              <a:rPr lang="en-MY" sz="2400" dirty="0" smtClean="0">
                <a:solidFill>
                  <a:srgbClr val="C00000"/>
                </a:solidFill>
              </a:rPr>
              <a:t>Must </a:t>
            </a:r>
            <a:r>
              <a:rPr lang="en-MY" sz="2400" dirty="0">
                <a:solidFill>
                  <a:srgbClr val="C00000"/>
                </a:solidFill>
              </a:rPr>
              <a:t>optimize one substrate then calculate kinetic </a:t>
            </a:r>
            <a:r>
              <a:rPr lang="en-MY" sz="2400" dirty="0" smtClean="0">
                <a:solidFill>
                  <a:srgbClr val="C00000"/>
                </a:solidFill>
              </a:rPr>
              <a:t>parameters </a:t>
            </a:r>
            <a:r>
              <a:rPr lang="en-MY" sz="2400" dirty="0">
                <a:solidFill>
                  <a:srgbClr val="C00000"/>
                </a:solidFill>
              </a:rPr>
              <a:t>for the </a:t>
            </a:r>
            <a:r>
              <a:rPr lang="en-MY" sz="2400" dirty="0" smtClean="0">
                <a:solidFill>
                  <a:srgbClr val="C00000"/>
                </a:solidFill>
              </a:rPr>
              <a:t>other.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6482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3. </a:t>
            </a:r>
            <a:r>
              <a:rPr lang="en-MY" sz="2400" dirty="0">
                <a:solidFill>
                  <a:srgbClr val="C00000"/>
                </a:solidFill>
              </a:rPr>
              <a:t>Assumes k</a:t>
            </a:r>
            <a:r>
              <a:rPr lang="en-MY" sz="2400" baseline="-25000" dirty="0">
                <a:solidFill>
                  <a:srgbClr val="C00000"/>
                </a:solidFill>
              </a:rPr>
              <a:t>-2</a:t>
            </a:r>
            <a:r>
              <a:rPr lang="en-MY" sz="2400" dirty="0">
                <a:solidFill>
                  <a:srgbClr val="C00000"/>
                </a:solidFill>
              </a:rPr>
              <a:t> = </a:t>
            </a:r>
            <a:r>
              <a:rPr lang="en-MY" sz="2400" dirty="0" smtClean="0">
                <a:solidFill>
                  <a:srgbClr val="C00000"/>
                </a:solidFill>
              </a:rPr>
              <a:t>0. 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105400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4</a:t>
            </a:r>
            <a:r>
              <a:rPr lang="pt-BR" sz="2400" smtClean="0">
                <a:solidFill>
                  <a:srgbClr val="C00000"/>
                </a:solidFill>
              </a:rPr>
              <a:t>. </a:t>
            </a:r>
            <a:r>
              <a:rPr lang="en-MY" sz="2400" smtClean="0">
                <a:solidFill>
                  <a:srgbClr val="C00000"/>
                </a:solidFill>
              </a:rPr>
              <a:t>Assumes </a:t>
            </a:r>
            <a:r>
              <a:rPr lang="en-MY" sz="2400">
                <a:solidFill>
                  <a:srgbClr val="C00000"/>
                </a:solidFill>
              </a:rPr>
              <a:t>steady state </a:t>
            </a:r>
            <a:r>
              <a:rPr lang="en-MY" sz="2400" smtClean="0">
                <a:solidFill>
                  <a:srgbClr val="C00000"/>
                </a:solidFill>
              </a:rPr>
              <a:t>conditions. </a:t>
            </a:r>
            <a:endParaRPr lang="en-MY" sz="24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01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Lineweaver-Burke </a:t>
            </a:r>
            <a:r>
              <a:rPr lang="en-MY" sz="3600" smtClean="0">
                <a:solidFill>
                  <a:srgbClr val="C00000"/>
                </a:solidFill>
              </a:rPr>
              <a:t>Plots </a:t>
            </a:r>
            <a:r>
              <a:rPr lang="en-MY" sz="3000" smtClean="0">
                <a:solidFill>
                  <a:srgbClr val="C00000"/>
                </a:solidFill>
              </a:rPr>
              <a:t>(Double Reciprocal Plots</a:t>
            </a:r>
            <a:r>
              <a:rPr lang="en-MY" sz="3000">
                <a:solidFill>
                  <a:srgbClr val="C00000"/>
                </a:solidFill>
              </a:rPr>
              <a:t>)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0480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Plot 1/[S] vs 1/V</a:t>
            </a:r>
            <a:r>
              <a:rPr lang="en-MY" sz="2400" baseline="-25000">
                <a:solidFill>
                  <a:srgbClr val="000099"/>
                </a:solidFill>
              </a:rPr>
              <a:t>o</a:t>
            </a:r>
            <a:r>
              <a:rPr lang="en-MY" sz="2400">
                <a:solidFill>
                  <a:srgbClr val="000099"/>
                </a:solidFill>
              </a:rPr>
              <a:t> </a:t>
            </a:r>
          </a:p>
        </p:txBody>
      </p:sp>
      <p:pic>
        <p:nvPicPr>
          <p:cNvPr id="9" name="Picture 4" descr="FG05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708" y="1066800"/>
            <a:ext cx="431871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81000" y="3524071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L-B equation for straight </a:t>
            </a:r>
            <a:r>
              <a:rPr lang="en-MY" sz="2400" smtClean="0">
                <a:solidFill>
                  <a:srgbClr val="000099"/>
                </a:solidFill>
              </a:rPr>
              <a:t>line.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4050268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X-intercept = -1/K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4567535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Y-intercept = 1/V</a:t>
            </a:r>
            <a:r>
              <a:rPr lang="en-MY" sz="2400" baseline="-25000">
                <a:solidFill>
                  <a:srgbClr val="000099"/>
                </a:solidFill>
              </a:rPr>
              <a:t>max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" y="1009471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Easier to extrapolate values with straight line vs hyperbolic </a:t>
            </a:r>
            <a:r>
              <a:rPr lang="en-MY" sz="2400" dirty="0" smtClean="0">
                <a:solidFill>
                  <a:srgbClr val="000099"/>
                </a:solidFill>
              </a:rPr>
              <a:t>curve.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18288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pt-BR" sz="2400" dirty="0" smtClean="0">
                <a:solidFill>
                  <a:srgbClr val="000099"/>
                </a:solidFill>
              </a:rPr>
              <a:t>The </a:t>
            </a:r>
            <a:r>
              <a:rPr lang="pt-BR" sz="2400" dirty="0">
                <a:solidFill>
                  <a:srgbClr val="000099"/>
                </a:solidFill>
              </a:rPr>
              <a:t>rectangular hyperbolic </a:t>
            </a:r>
            <a:r>
              <a:rPr lang="pt-BR" sz="2400" dirty="0" smtClean="0">
                <a:solidFill>
                  <a:srgbClr val="000099"/>
                </a:solidFill>
              </a:rPr>
              <a:t>plot </a:t>
            </a:r>
            <a:r>
              <a:rPr lang="pt-BR" sz="2400" dirty="0">
                <a:solidFill>
                  <a:srgbClr val="000099"/>
                </a:solidFill>
              </a:rPr>
              <a:t>of </a:t>
            </a:r>
            <a:r>
              <a:rPr lang="pt-BR" sz="2400" dirty="0" smtClean="0">
                <a:solidFill>
                  <a:srgbClr val="000099"/>
                </a:solidFill>
              </a:rPr>
              <a:t>the Michaelis-Menten Equation can be simplified into a linear plot.</a:t>
            </a:r>
            <a:endParaRPr lang="pt-BR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/>
      <p:bldP spid="14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Lineweaver-Burke </a:t>
            </a:r>
            <a:r>
              <a:rPr lang="en-MY" sz="3600" smtClean="0">
                <a:solidFill>
                  <a:srgbClr val="C00000"/>
                </a:solidFill>
              </a:rPr>
              <a:t>Plots </a:t>
            </a:r>
            <a:r>
              <a:rPr lang="en-MY" sz="3000" smtClean="0">
                <a:solidFill>
                  <a:srgbClr val="C00000"/>
                </a:solidFill>
              </a:rPr>
              <a:t>(Double Reciprocal Plots</a:t>
            </a:r>
            <a:r>
              <a:rPr lang="en-MY" sz="3000">
                <a:solidFill>
                  <a:srgbClr val="C00000"/>
                </a:solidFill>
              </a:rPr>
              <a:t>)</a:t>
            </a:r>
            <a:endParaRPr lang="en-US" sz="3000">
              <a:solidFill>
                <a:srgbClr val="C0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5395913" cy="528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219200" y="3581400"/>
            <a:ext cx="1673225" cy="2209800"/>
            <a:chOff x="1219200" y="3581400"/>
            <a:chExt cx="1673225" cy="2209800"/>
          </a:xfrm>
        </p:grpSpPr>
        <p:grpSp>
          <p:nvGrpSpPr>
            <p:cNvPr id="15" name="Group 14"/>
            <p:cNvGrpSpPr/>
            <p:nvPr/>
          </p:nvGrpSpPr>
          <p:grpSpPr>
            <a:xfrm>
              <a:off x="1219200" y="3581400"/>
              <a:ext cx="609600" cy="2209800"/>
              <a:chOff x="1676400" y="3352800"/>
              <a:chExt cx="609600" cy="2209800"/>
            </a:xfrm>
          </p:grpSpPr>
          <p:sp>
            <p:nvSpPr>
              <p:cNvPr id="16" name="Line 7"/>
              <p:cNvSpPr>
                <a:spLocks noChangeShapeType="1"/>
              </p:cNvSpPr>
              <p:nvPr/>
            </p:nvSpPr>
            <p:spPr bwMode="auto">
              <a:xfrm>
                <a:off x="1676400" y="3479400"/>
                <a:ext cx="60960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  <p:sp>
            <p:nvSpPr>
              <p:cNvPr id="17" name="Line 8"/>
              <p:cNvSpPr>
                <a:spLocks noChangeShapeType="1"/>
              </p:cNvSpPr>
              <p:nvPr/>
            </p:nvSpPr>
            <p:spPr bwMode="auto">
              <a:xfrm>
                <a:off x="2257200" y="3352800"/>
                <a:ext cx="0" cy="22098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905000" y="4648200"/>
              <a:ext cx="987425" cy="990600"/>
              <a:chOff x="1828800" y="5005387"/>
              <a:chExt cx="987425" cy="990600"/>
            </a:xfrm>
          </p:grpSpPr>
          <p:sp>
            <p:nvSpPr>
              <p:cNvPr id="14" name="Line 10"/>
              <p:cNvSpPr>
                <a:spLocks noChangeShapeType="1"/>
              </p:cNvSpPr>
              <p:nvPr/>
            </p:nvSpPr>
            <p:spPr bwMode="auto">
              <a:xfrm flipH="1">
                <a:off x="1828800" y="5310187"/>
                <a:ext cx="609600" cy="685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  <p:sp>
            <p:nvSpPr>
              <p:cNvPr id="19" name="Text Box 9"/>
              <p:cNvSpPr txBox="1">
                <a:spLocks noChangeArrowheads="1"/>
              </p:cNvSpPr>
              <p:nvPr/>
            </p:nvSpPr>
            <p:spPr bwMode="auto">
              <a:xfrm>
                <a:off x="2286000" y="5005387"/>
                <a:ext cx="530225" cy="4619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/>
                <a:r>
                  <a:rPr lang="en-US" dirty="0">
                    <a:latin typeface="+mn-lt"/>
                  </a:rPr>
                  <a:t>K</a:t>
                </a:r>
                <a:r>
                  <a:rPr lang="en-US" baseline="-25000" dirty="0">
                    <a:latin typeface="+mn-lt"/>
                  </a:rPr>
                  <a:t>m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295400" y="1443335"/>
            <a:ext cx="5570443" cy="461665"/>
            <a:chOff x="1295400" y="1443335"/>
            <a:chExt cx="5570443" cy="461665"/>
          </a:xfrm>
        </p:grpSpPr>
        <p:sp>
          <p:nvSpPr>
            <p:cNvPr id="18" name="Line 4"/>
            <p:cNvSpPr>
              <a:spLocks noChangeShapeType="1"/>
            </p:cNvSpPr>
            <p:nvPr/>
          </p:nvSpPr>
          <p:spPr bwMode="auto">
            <a:xfrm>
              <a:off x="1295400" y="1676400"/>
              <a:ext cx="41910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486398" y="1443335"/>
              <a:ext cx="1379445" cy="461665"/>
              <a:chOff x="5486398" y="1601772"/>
              <a:chExt cx="1379445" cy="461665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 flipH="1">
                <a:off x="5486398" y="1832455"/>
                <a:ext cx="660401" cy="23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  <p:sp>
            <p:nvSpPr>
              <p:cNvPr id="21" name="Text Box 6"/>
              <p:cNvSpPr txBox="1">
                <a:spLocks noChangeArrowheads="1"/>
              </p:cNvSpPr>
              <p:nvPr/>
            </p:nvSpPr>
            <p:spPr bwMode="auto">
              <a:xfrm>
                <a:off x="6146800" y="1601772"/>
                <a:ext cx="719043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/>
                <a:r>
                  <a:rPr lang="en-US" dirty="0" err="1">
                    <a:latin typeface="+mn-lt"/>
                  </a:rPr>
                  <a:t>V</a:t>
                </a:r>
                <a:r>
                  <a:rPr lang="en-US" baseline="-25000" dirty="0" err="1">
                    <a:latin typeface="+mn-lt"/>
                  </a:rPr>
                  <a:t>max</a:t>
                </a:r>
                <a:endParaRPr lang="en-US" baseline="-25000" dirty="0">
                  <a:latin typeface="+mn-lt"/>
                </a:endParaRPr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33601"/>
            <a:ext cx="2133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019800" y="518606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K</a:t>
            </a:r>
            <a:r>
              <a:rPr lang="en-MY" sz="2400" baseline="-25000" dirty="0" smtClean="0">
                <a:solidFill>
                  <a:srgbClr val="000099"/>
                </a:solidFill>
              </a:rPr>
              <a:t>m</a:t>
            </a:r>
            <a:r>
              <a:rPr lang="en-MY" sz="2400" dirty="0">
                <a:solidFill>
                  <a:srgbClr val="000099"/>
                </a:solidFill>
              </a:rPr>
              <a:t>    = </a:t>
            </a:r>
            <a:r>
              <a:rPr lang="en-MY" sz="2400" dirty="0" smtClean="0">
                <a:solidFill>
                  <a:srgbClr val="000099"/>
                </a:solidFill>
              </a:rPr>
              <a:t>1.2 </a:t>
            </a:r>
            <a:r>
              <a:rPr lang="en-MY" sz="2400" dirty="0" err="1" smtClean="0">
                <a:solidFill>
                  <a:srgbClr val="000099"/>
                </a:solidFill>
              </a:rPr>
              <a:t>mM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9800" y="4648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err="1" smtClean="0">
                <a:solidFill>
                  <a:srgbClr val="000099"/>
                </a:solidFill>
              </a:rPr>
              <a:t>V</a:t>
            </a:r>
            <a:r>
              <a:rPr lang="en-MY" sz="2400" baseline="-25000" dirty="0" err="1" smtClean="0">
                <a:solidFill>
                  <a:srgbClr val="000099"/>
                </a:solidFill>
              </a:rPr>
              <a:t>max</a:t>
            </a:r>
            <a:r>
              <a:rPr lang="en-MY" sz="2400" dirty="0">
                <a:solidFill>
                  <a:srgbClr val="000099"/>
                </a:solidFill>
              </a:rPr>
              <a:t> = </a:t>
            </a:r>
            <a:r>
              <a:rPr lang="en-MY" sz="2400" dirty="0" smtClean="0">
                <a:solidFill>
                  <a:srgbClr val="000099"/>
                </a:solidFill>
              </a:rPr>
              <a:t>0.24</a:t>
            </a:r>
            <a:endParaRPr lang="en-MY" sz="2400" baseline="-25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0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Lineweaver-Burke </a:t>
            </a:r>
            <a:r>
              <a:rPr lang="en-MY" sz="3600" smtClean="0">
                <a:solidFill>
                  <a:srgbClr val="C00000"/>
                </a:solidFill>
              </a:rPr>
              <a:t>Plots </a:t>
            </a:r>
            <a:r>
              <a:rPr lang="en-MY" sz="3000" smtClean="0">
                <a:solidFill>
                  <a:srgbClr val="C00000"/>
                </a:solidFill>
              </a:rPr>
              <a:t>(Double Reciprocal Plots</a:t>
            </a:r>
            <a:r>
              <a:rPr lang="en-MY" sz="3000">
                <a:solidFill>
                  <a:srgbClr val="C00000"/>
                </a:solidFill>
              </a:rPr>
              <a:t>)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4343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-1/K</a:t>
            </a:r>
            <a:r>
              <a:rPr lang="en-MY" sz="2400" baseline="-25000" smtClean="0">
                <a:solidFill>
                  <a:srgbClr val="000099"/>
                </a:solidFill>
              </a:rPr>
              <a:t>m</a:t>
            </a:r>
            <a:r>
              <a:rPr lang="en-MY" sz="2400" smtClean="0">
                <a:solidFill>
                  <a:srgbClr val="000099"/>
                </a:solidFill>
              </a:rPr>
              <a:t>   = </a:t>
            </a:r>
            <a:r>
              <a:rPr lang="en-MY" sz="2400" dirty="0" smtClean="0">
                <a:solidFill>
                  <a:srgbClr val="000099"/>
                </a:solidFill>
              </a:rPr>
              <a:t>- 0.8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5867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       </a:t>
            </a:r>
            <a:r>
              <a:rPr lang="en-MY" sz="1100" dirty="0" smtClean="0">
                <a:solidFill>
                  <a:srgbClr val="000099"/>
                </a:solidFill>
              </a:rPr>
              <a:t> </a:t>
            </a:r>
            <a:r>
              <a:rPr lang="en-MY" sz="2400" dirty="0" err="1" smtClean="0">
                <a:solidFill>
                  <a:srgbClr val="000099"/>
                </a:solidFill>
              </a:rPr>
              <a:t>V</a:t>
            </a:r>
            <a:r>
              <a:rPr lang="en-MY" sz="2400" baseline="-25000" dirty="0" err="1" smtClean="0">
                <a:solidFill>
                  <a:srgbClr val="000099"/>
                </a:solidFill>
              </a:rPr>
              <a:t>max</a:t>
            </a:r>
            <a:r>
              <a:rPr lang="en-MY" sz="2400" dirty="0" smtClean="0">
                <a:solidFill>
                  <a:srgbClr val="000099"/>
                </a:solidFill>
              </a:rPr>
              <a:t> = </a:t>
            </a:r>
            <a:r>
              <a:rPr lang="en-MY" sz="2400" dirty="0">
                <a:solidFill>
                  <a:srgbClr val="000099"/>
                </a:solidFill>
              </a:rPr>
              <a:t>0.25</a:t>
            </a:r>
            <a:endParaRPr lang="en-MY" sz="2400" baseline="-25000" dirty="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48006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1050" dirty="0" smtClean="0">
                <a:solidFill>
                  <a:srgbClr val="000099"/>
                </a:solidFill>
              </a:rPr>
              <a:t> </a:t>
            </a:r>
            <a:r>
              <a:rPr lang="en-MY" sz="2400" dirty="0" smtClean="0">
                <a:solidFill>
                  <a:srgbClr val="000099"/>
                </a:solidFill>
              </a:rPr>
              <a:t>K</a:t>
            </a:r>
            <a:r>
              <a:rPr lang="en-MY" sz="2400" baseline="-25000" dirty="0" smtClean="0">
                <a:solidFill>
                  <a:srgbClr val="000099"/>
                </a:solidFill>
              </a:rPr>
              <a:t>m</a:t>
            </a:r>
            <a:r>
              <a:rPr lang="en-MY" sz="2400" dirty="0" smtClean="0">
                <a:solidFill>
                  <a:srgbClr val="000099"/>
                </a:solidFill>
              </a:rPr>
              <a:t>   </a:t>
            </a:r>
            <a:r>
              <a:rPr lang="en-MY" sz="500" dirty="0" smtClean="0">
                <a:solidFill>
                  <a:srgbClr val="000099"/>
                </a:solidFill>
              </a:rPr>
              <a:t> </a:t>
            </a:r>
            <a:r>
              <a:rPr lang="en-MY" sz="2400" dirty="0" smtClean="0">
                <a:solidFill>
                  <a:srgbClr val="000099"/>
                </a:solidFill>
              </a:rPr>
              <a:t> = 1.25 </a:t>
            </a:r>
            <a:r>
              <a:rPr lang="en-MY" sz="2400" dirty="0" err="1" smtClean="0">
                <a:solidFill>
                  <a:srgbClr val="000099"/>
                </a:solidFill>
              </a:rPr>
              <a:t>mM</a:t>
            </a:r>
            <a:r>
              <a:rPr lang="en-MY" sz="2400" dirty="0" smtClean="0">
                <a:solidFill>
                  <a:srgbClr val="000099"/>
                </a:solidFill>
              </a:rPr>
              <a:t>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538239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1/V</a:t>
            </a:r>
            <a:r>
              <a:rPr lang="en-MY" sz="2400" baseline="-25000" smtClean="0">
                <a:solidFill>
                  <a:srgbClr val="000099"/>
                </a:solidFill>
              </a:rPr>
              <a:t>max</a:t>
            </a:r>
            <a:r>
              <a:rPr lang="en-MY" sz="2400" smtClean="0">
                <a:solidFill>
                  <a:srgbClr val="000099"/>
                </a:solidFill>
              </a:rPr>
              <a:t> </a:t>
            </a:r>
            <a:r>
              <a:rPr lang="en-MY" sz="2400">
                <a:solidFill>
                  <a:srgbClr val="000099"/>
                </a:solidFill>
              </a:rPr>
              <a:t>= </a:t>
            </a:r>
            <a:r>
              <a:rPr lang="en-MY" sz="2400" smtClean="0">
                <a:solidFill>
                  <a:srgbClr val="000099"/>
                </a:solidFill>
              </a:rPr>
              <a:t>4.0</a:t>
            </a:r>
            <a:endParaRPr lang="en-MY" sz="2400" baseline="-25000">
              <a:solidFill>
                <a:srgbClr val="000099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47800"/>
            <a:ext cx="204787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247775"/>
            <a:ext cx="51435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03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Inhibitor – substance that binds to an enzyme and interferes with its </a:t>
            </a:r>
            <a:r>
              <a:rPr lang="en-MY" sz="2400" smtClean="0">
                <a:solidFill>
                  <a:srgbClr val="000099"/>
                </a:solidFill>
              </a:rPr>
              <a:t>activity.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752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Can prevent formation of ES complex or prevent ES breakdown to E + 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3867329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Two types of inhibitors.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5852994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dirty="0" smtClean="0"/>
              <a:t>-		Irreversible </a:t>
            </a:r>
            <a:r>
              <a:rPr lang="en-MY" sz="2400" dirty="0"/>
              <a:t>inhibitor binds to enzyme through covalent bonds (binds irreversibly</a:t>
            </a:r>
            <a:r>
              <a:rPr lang="en-MY" sz="2400" dirty="0" smtClean="0"/>
              <a:t>).</a:t>
            </a:r>
            <a:endParaRPr lang="en-MY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4731603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dirty="0" smtClean="0"/>
              <a:t>-	Reversible </a:t>
            </a:r>
            <a:r>
              <a:rPr lang="en-MY" sz="2400" dirty="0"/>
              <a:t>Inhibitors bind through non-covalent interactions (disassociates from enzyme</a:t>
            </a:r>
            <a:r>
              <a:rPr lang="en-MY" sz="2400" dirty="0" smtClean="0"/>
              <a:t>).</a:t>
            </a:r>
            <a:endParaRPr lang="en-MY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54864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 dirty="0">
                <a:solidFill>
                  <a:srgbClr val="C00000"/>
                </a:solidFill>
              </a:rPr>
              <a:t>2</a:t>
            </a:r>
            <a:r>
              <a:rPr lang="pt-BR" sz="2400" dirty="0" smtClean="0">
                <a:solidFill>
                  <a:srgbClr val="C00000"/>
                </a:solidFill>
              </a:rPr>
              <a:t>. </a:t>
            </a:r>
            <a:r>
              <a:rPr lang="en-MY" sz="2400" dirty="0">
                <a:solidFill>
                  <a:srgbClr val="C00000"/>
                </a:solidFill>
              </a:rPr>
              <a:t>Irreversible </a:t>
            </a:r>
            <a:r>
              <a:rPr lang="en-MY" sz="2400" dirty="0" smtClean="0">
                <a:solidFill>
                  <a:srgbClr val="C00000"/>
                </a:solidFill>
              </a:rPr>
              <a:t>inhibitors.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4346138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>
                <a:solidFill>
                  <a:srgbClr val="C00000"/>
                </a:solidFill>
              </a:rPr>
              <a:t>1</a:t>
            </a:r>
            <a:r>
              <a:rPr lang="pt-BR" sz="2400" dirty="0" smtClean="0">
                <a:solidFill>
                  <a:srgbClr val="C00000"/>
                </a:solidFill>
              </a:rPr>
              <a:t>. </a:t>
            </a:r>
            <a:r>
              <a:rPr lang="en-MY" sz="2400" dirty="0">
                <a:solidFill>
                  <a:srgbClr val="C00000"/>
                </a:solidFill>
              </a:rPr>
              <a:t>Reversible </a:t>
            </a:r>
            <a:r>
              <a:rPr lang="en-MY" sz="2400" dirty="0" smtClean="0">
                <a:solidFill>
                  <a:srgbClr val="C00000"/>
                </a:solidFill>
              </a:rPr>
              <a:t>Inhibitors.</a:t>
            </a:r>
            <a:endParaRPr lang="en-MY" sz="2400" dirty="0">
              <a:solidFill>
                <a:srgbClr val="C00000"/>
              </a:solidFill>
            </a:endParaRPr>
          </a:p>
        </p:txBody>
      </p:sp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2105677" y="2438400"/>
            <a:ext cx="3990323" cy="523875"/>
            <a:chOff x="2491" y="2115"/>
            <a:chExt cx="2868" cy="330"/>
          </a:xfrm>
        </p:grpSpPr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2491" y="2115"/>
              <a:ext cx="286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2800" b="1" dirty="0">
                  <a:latin typeface="+mn-lt"/>
                </a:rPr>
                <a:t>E + S 	 </a:t>
              </a:r>
              <a:r>
                <a:rPr lang="en-US" sz="2800" b="1" dirty="0" smtClean="0">
                  <a:latin typeface="+mn-lt"/>
                </a:rPr>
                <a:t>         ES</a:t>
              </a:r>
              <a:r>
                <a:rPr lang="en-US" sz="2800" b="1" dirty="0">
                  <a:latin typeface="+mn-lt"/>
                </a:rPr>
                <a:t>	</a:t>
              </a:r>
              <a:r>
                <a:rPr lang="en-US" sz="2800" b="1" dirty="0" smtClean="0">
                  <a:latin typeface="+mn-lt"/>
                </a:rPr>
                <a:t>    E </a:t>
              </a:r>
              <a:r>
                <a:rPr lang="en-US" sz="2800" b="1" dirty="0">
                  <a:latin typeface="+mn-lt"/>
                </a:rPr>
                <a:t>+ P</a:t>
              </a:r>
            </a:p>
          </p:txBody>
        </p: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3120" y="2246"/>
              <a:ext cx="576" cy="48"/>
              <a:chOff x="1440" y="1744"/>
              <a:chExt cx="576" cy="48"/>
            </a:xfrm>
          </p:grpSpPr>
          <p:sp>
            <p:nvSpPr>
              <p:cNvPr id="17" name="Line 8"/>
              <p:cNvSpPr>
                <a:spLocks noChangeShapeType="1"/>
              </p:cNvSpPr>
              <p:nvPr/>
            </p:nvSpPr>
            <p:spPr bwMode="auto">
              <a:xfrm>
                <a:off x="1440" y="174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000" b="1"/>
              </a:p>
            </p:txBody>
          </p:sp>
          <p:sp>
            <p:nvSpPr>
              <p:cNvPr id="18" name="Line 9"/>
              <p:cNvSpPr>
                <a:spLocks noChangeShapeType="1"/>
              </p:cNvSpPr>
              <p:nvPr/>
            </p:nvSpPr>
            <p:spPr bwMode="auto">
              <a:xfrm flipH="1" flipV="1">
                <a:off x="1440" y="1792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000" b="1"/>
              </a:p>
            </p:txBody>
          </p:sp>
        </p:grp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101" y="23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MY" sz="2000" b="1"/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105678" y="2895600"/>
            <a:ext cx="2196904" cy="523875"/>
            <a:chOff x="2491" y="2163"/>
            <a:chExt cx="1579" cy="330"/>
          </a:xfrm>
        </p:grpSpPr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1" y="2163"/>
              <a:ext cx="157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sym typeface="Wingdings" pitchFamily="2" charset="2"/>
                </a:defRPr>
              </a:lvl9pPr>
            </a:lstStyle>
            <a:p>
              <a:pPr eaLnBrk="1" hangingPunct="1"/>
              <a:r>
                <a:rPr lang="en-US" sz="2800" b="1" dirty="0">
                  <a:latin typeface="+mn-lt"/>
                </a:rPr>
                <a:t>E + </a:t>
              </a:r>
              <a:r>
                <a:rPr lang="en-US" sz="2800" b="1" dirty="0" smtClean="0">
                  <a:latin typeface="+mn-lt"/>
                </a:rPr>
                <a:t>I </a:t>
              </a:r>
              <a:r>
                <a:rPr lang="en-US" sz="2800" b="1" dirty="0">
                  <a:latin typeface="+mn-lt"/>
                </a:rPr>
                <a:t>	 </a:t>
              </a:r>
              <a:r>
                <a:rPr lang="en-US" sz="2800" b="1" dirty="0" smtClean="0">
                  <a:latin typeface="+mn-lt"/>
                </a:rPr>
                <a:t>         EI</a:t>
              </a:r>
              <a:endParaRPr lang="en-US" sz="2800" b="1" dirty="0">
                <a:latin typeface="+mn-lt"/>
              </a:endParaRPr>
            </a:p>
          </p:txBody>
        </p:sp>
        <p:grpSp>
          <p:nvGrpSpPr>
            <p:cNvPr id="21" name="Group 7"/>
            <p:cNvGrpSpPr>
              <a:grpSpLocks/>
            </p:cNvGrpSpPr>
            <p:nvPr/>
          </p:nvGrpSpPr>
          <p:grpSpPr bwMode="auto">
            <a:xfrm>
              <a:off x="3120" y="2301"/>
              <a:ext cx="576" cy="48"/>
              <a:chOff x="1440" y="1799"/>
              <a:chExt cx="576" cy="48"/>
            </a:xfrm>
          </p:grpSpPr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1440" y="1799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000" b="1"/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 flipV="1">
                <a:off x="1440" y="1847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MY" sz="2000" b="1"/>
              </a:p>
            </p:txBody>
          </p:sp>
        </p:grpSp>
      </p:grp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3213296" y="3276600"/>
            <a:ext cx="219690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defRPr>
            </a:lvl9pPr>
          </a:lstStyle>
          <a:p>
            <a:pPr eaLnBrk="1" hangingPunct="1"/>
            <a:r>
              <a:rPr lang="en-US" sz="2800" b="1" dirty="0">
                <a:latin typeface="+mn-lt"/>
              </a:rPr>
              <a:t>K</a:t>
            </a:r>
            <a:r>
              <a:rPr lang="en-US" sz="2800" b="1" baseline="-25000" dirty="0">
                <a:latin typeface="+mn-lt"/>
              </a:rPr>
              <a:t>i</a:t>
            </a:r>
            <a:r>
              <a:rPr lang="en-US" sz="2800" b="1" dirty="0">
                <a:latin typeface="+mn-lt"/>
              </a:rPr>
              <a:t> = [E][I]/[EI]</a:t>
            </a:r>
          </a:p>
        </p:txBody>
      </p:sp>
    </p:spTree>
    <p:extLst>
      <p:ext uri="{BB962C8B-B14F-4D97-AF65-F5344CB8AC3E}">
        <p14:creationId xmlns:p14="http://schemas.microsoft.com/office/powerpoint/2010/main" val="51580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2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 - Reversible Inhibitor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Types of Reversible Enzyme Inhibitors.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2</a:t>
            </a:r>
            <a:r>
              <a:rPr lang="pt-BR" sz="2400" smtClean="0">
                <a:solidFill>
                  <a:srgbClr val="C00000"/>
                </a:solidFill>
              </a:rPr>
              <a:t>. </a:t>
            </a:r>
            <a:r>
              <a:rPr lang="en-MY" sz="2400" smtClean="0">
                <a:solidFill>
                  <a:srgbClr val="C00000"/>
                </a:solidFill>
              </a:rPr>
              <a:t>Uncompetitive.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1397674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1. </a:t>
            </a:r>
            <a:r>
              <a:rPr lang="en-MY" sz="2400" dirty="0" smtClean="0">
                <a:solidFill>
                  <a:srgbClr val="C00000"/>
                </a:solidFill>
              </a:rPr>
              <a:t>Competitive.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2281535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3</a:t>
            </a:r>
            <a:r>
              <a:rPr lang="pt-BR" sz="2400" smtClean="0">
                <a:solidFill>
                  <a:srgbClr val="C00000"/>
                </a:solidFill>
              </a:rPr>
              <a:t>. </a:t>
            </a:r>
            <a:r>
              <a:rPr lang="en-MY" sz="2400" smtClean="0">
                <a:solidFill>
                  <a:srgbClr val="C00000"/>
                </a:solidFill>
              </a:rPr>
              <a:t>Non-competitive.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6" y="2971800"/>
            <a:ext cx="2648152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504" y="2962275"/>
            <a:ext cx="2704696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2943225"/>
            <a:ext cx="2667000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589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 - Reversible Inhibitor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1. </a:t>
            </a:r>
            <a:r>
              <a:rPr lang="en-MY" sz="2400" smtClean="0">
                <a:solidFill>
                  <a:srgbClr val="C00000"/>
                </a:solidFill>
              </a:rPr>
              <a:t>Competitive Inhibitors (CI).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5" name="Picture 4" descr="FG05_09a-b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524000"/>
            <a:ext cx="8238265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599" y="4262735"/>
            <a:ext cx="427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CI binds free </a:t>
            </a:r>
            <a:r>
              <a:rPr lang="en-MY" sz="2400" smtClean="0">
                <a:solidFill>
                  <a:srgbClr val="000099"/>
                </a:solidFill>
              </a:rPr>
              <a:t>enzyme.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731603"/>
            <a:ext cx="4271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Competes with substrate for enzyme binding.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569803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Raises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>
                <a:solidFill>
                  <a:srgbClr val="000099"/>
                </a:solidFill>
              </a:rPr>
              <a:t> without effecting </a:t>
            </a:r>
            <a:r>
              <a:rPr lang="en-MY" sz="2400" smtClean="0">
                <a:solidFill>
                  <a:srgbClr val="000099"/>
                </a:solidFill>
              </a:rPr>
              <a:t>V</a:t>
            </a:r>
            <a:r>
              <a:rPr lang="en-MY" sz="2400" baseline="-25000" smtClean="0">
                <a:solidFill>
                  <a:srgbClr val="000099"/>
                </a:solidFill>
              </a:rPr>
              <a:t>max</a:t>
            </a:r>
            <a:r>
              <a:rPr lang="en-MY" sz="2400" smtClean="0">
                <a:solidFill>
                  <a:srgbClr val="000099"/>
                </a:solidFill>
              </a:rPr>
              <a:t>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60198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Can relieve inhibition with more </a:t>
            </a:r>
            <a:r>
              <a:rPr lang="en-MY" sz="2400" smtClean="0">
                <a:solidFill>
                  <a:srgbClr val="000099"/>
                </a:solidFill>
              </a:rPr>
              <a:t>S.</a:t>
            </a:r>
            <a:endParaRPr lang="en-MY" sz="24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0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 - Reversible Inhibitor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1. </a:t>
            </a:r>
            <a:r>
              <a:rPr lang="en-MY" sz="2400" smtClean="0">
                <a:solidFill>
                  <a:srgbClr val="C00000"/>
                </a:solidFill>
              </a:rPr>
              <a:t>Competitive Inhibitors (CI).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798" y="1443335"/>
            <a:ext cx="716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Competitive Inhibitors look like </a:t>
            </a:r>
            <a:r>
              <a:rPr lang="en-MY" sz="2400" smtClean="0">
                <a:solidFill>
                  <a:srgbClr val="000099"/>
                </a:solidFill>
              </a:rPr>
              <a:t>substrate.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799" y="1900535"/>
            <a:ext cx="716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Example: </a:t>
            </a:r>
            <a:r>
              <a:rPr lang="en-MY" sz="2400">
                <a:solidFill>
                  <a:srgbClr val="000099"/>
                </a:solidFill>
              </a:rPr>
              <a:t>PABA and </a:t>
            </a:r>
            <a:r>
              <a:rPr lang="en-MY" sz="2400" smtClean="0">
                <a:solidFill>
                  <a:srgbClr val="000099"/>
                </a:solidFill>
              </a:rPr>
              <a:t>Sulfanilamide. 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399" y="4034135"/>
            <a:ext cx="716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US" sz="2400" dirty="0"/>
              <a:t>- PABA precursor to folic acid in </a:t>
            </a:r>
            <a:r>
              <a:rPr lang="en-US" sz="2400" dirty="0" smtClean="0"/>
              <a:t>bacteria. </a:t>
            </a:r>
            <a:endParaRPr lang="en-MY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1066799" y="2424410"/>
            <a:ext cx="2552700" cy="1524000"/>
            <a:chOff x="990600" y="2438400"/>
            <a:chExt cx="2552700" cy="152400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2971800"/>
              <a:ext cx="2552700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752600" y="2438400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233363" algn="l"/>
                </a:tabLst>
              </a:pPr>
              <a:r>
                <a:rPr lang="en-MY" sz="2400" dirty="0" smtClean="0">
                  <a:solidFill>
                    <a:srgbClr val="000099"/>
                  </a:solidFill>
                </a:rPr>
                <a:t>PABA</a:t>
              </a:r>
              <a:endParaRPr lang="en-MY" sz="2400" dirty="0">
                <a:solidFill>
                  <a:srgbClr val="000099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14799" y="2424410"/>
            <a:ext cx="2543175" cy="1609725"/>
            <a:chOff x="4038600" y="2438400"/>
            <a:chExt cx="2543175" cy="1609725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2971800"/>
              <a:ext cx="2543175" cy="1076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4267200" y="2438400"/>
              <a:ext cx="1981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233363" algn="l"/>
                </a:tabLst>
              </a:pPr>
              <a:r>
                <a:rPr lang="en-MY" sz="2400" smtClean="0">
                  <a:solidFill>
                    <a:srgbClr val="000099"/>
                  </a:solidFill>
                </a:rPr>
                <a:t>Sulfanilamide </a:t>
              </a:r>
              <a:endParaRPr lang="en-MY" sz="2400">
                <a:solidFill>
                  <a:srgbClr val="00009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880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 - Reversible Inhibitor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>
                <a:solidFill>
                  <a:srgbClr val="C00000"/>
                </a:solidFill>
              </a:rPr>
              <a:t>2</a:t>
            </a:r>
            <a:r>
              <a:rPr lang="pt-BR" sz="2400" smtClean="0">
                <a:solidFill>
                  <a:srgbClr val="C00000"/>
                </a:solidFill>
              </a:rPr>
              <a:t>. Unc</a:t>
            </a:r>
            <a:r>
              <a:rPr lang="en-MY" sz="2400" smtClean="0">
                <a:solidFill>
                  <a:srgbClr val="C00000"/>
                </a:solidFill>
              </a:rPr>
              <a:t>ompetitive Inhibitors (UI).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10" name="Picture 4" descr="FG05_11a-b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458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799" y="4262735"/>
            <a:ext cx="427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UI binds ES </a:t>
            </a:r>
            <a:r>
              <a:rPr lang="en-MY" sz="2400" smtClean="0">
                <a:solidFill>
                  <a:srgbClr val="000099"/>
                </a:solidFill>
              </a:rPr>
              <a:t>complex.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731603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Prevents ES from proceeding to E + P or back to E + 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18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Lowers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>
                <a:solidFill>
                  <a:srgbClr val="000099"/>
                </a:solidFill>
              </a:rPr>
              <a:t> &amp; V</a:t>
            </a:r>
            <a:r>
              <a:rPr lang="en-MY" sz="2400" baseline="-25000">
                <a:solidFill>
                  <a:srgbClr val="000099"/>
                </a:solidFill>
              </a:rPr>
              <a:t>max</a:t>
            </a:r>
            <a:r>
              <a:rPr lang="en-MY" sz="2400">
                <a:solidFill>
                  <a:srgbClr val="000099"/>
                </a:solidFill>
              </a:rPr>
              <a:t>, but ratio of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>
                <a:solidFill>
                  <a:srgbClr val="000099"/>
                </a:solidFill>
              </a:rPr>
              <a:t>/V</a:t>
            </a:r>
            <a:r>
              <a:rPr lang="en-MY" sz="2400" baseline="-25000">
                <a:solidFill>
                  <a:srgbClr val="000099"/>
                </a:solidFill>
              </a:rPr>
              <a:t>max</a:t>
            </a:r>
            <a:r>
              <a:rPr lang="en-MY" sz="2400">
                <a:solidFill>
                  <a:srgbClr val="000099"/>
                </a:solidFill>
              </a:rPr>
              <a:t> remains the </a:t>
            </a:r>
            <a:r>
              <a:rPr lang="en-MY" sz="2400" smtClean="0">
                <a:solidFill>
                  <a:srgbClr val="000099"/>
                </a:solidFill>
              </a:rPr>
              <a:t>same.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631597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Occurs with multisubstrate </a:t>
            </a:r>
            <a:r>
              <a:rPr lang="en-MY" sz="2400" smtClean="0">
                <a:solidFill>
                  <a:srgbClr val="000099"/>
                </a:solidFill>
              </a:rPr>
              <a:t>enzymes.</a:t>
            </a:r>
            <a:endParaRPr lang="en-MY" sz="24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7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 - Reversible Inhibitor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3. Non-c</a:t>
            </a:r>
            <a:r>
              <a:rPr lang="en-MY" sz="2400" smtClean="0">
                <a:solidFill>
                  <a:srgbClr val="C00000"/>
                </a:solidFill>
              </a:rPr>
              <a:t>ompetitive Inhibitors (NI).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10" name="Picture 5" descr="FG05_12a-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83820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799" y="4262735"/>
            <a:ext cx="4800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NI can bind free E or ES </a:t>
            </a:r>
            <a:r>
              <a:rPr lang="en-MY" sz="2400" smtClean="0">
                <a:solidFill>
                  <a:srgbClr val="000099"/>
                </a:solidFill>
              </a:rPr>
              <a:t>complex.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731603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Lowers V</a:t>
            </a:r>
            <a:r>
              <a:rPr lang="en-MY" sz="2400" baseline="-25000">
                <a:solidFill>
                  <a:srgbClr val="000099"/>
                </a:solidFill>
              </a:rPr>
              <a:t>max</a:t>
            </a:r>
            <a:r>
              <a:rPr lang="en-MY" sz="2400">
                <a:solidFill>
                  <a:srgbClr val="000099"/>
                </a:solidFill>
              </a:rPr>
              <a:t>, but K</a:t>
            </a:r>
            <a:r>
              <a:rPr lang="en-MY" sz="2400" baseline="-25000">
                <a:solidFill>
                  <a:srgbClr val="000099"/>
                </a:solidFill>
              </a:rPr>
              <a:t>m</a:t>
            </a:r>
            <a:r>
              <a:rPr lang="en-MY" sz="2400">
                <a:solidFill>
                  <a:srgbClr val="000099"/>
                </a:solidFill>
              </a:rPr>
              <a:t> remains the </a:t>
            </a:r>
            <a:r>
              <a:rPr lang="en-MY" sz="2400" smtClean="0">
                <a:solidFill>
                  <a:srgbClr val="000099"/>
                </a:solidFill>
              </a:rPr>
              <a:t>same.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518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NI’s don’t bind to S binding </a:t>
            </a:r>
            <a:r>
              <a:rPr lang="en-MY" sz="2400" smtClean="0">
                <a:solidFill>
                  <a:srgbClr val="000099"/>
                </a:solidFill>
              </a:rPr>
              <a:t>site, </a:t>
            </a:r>
            <a:r>
              <a:rPr lang="en-MY" sz="2400">
                <a:solidFill>
                  <a:srgbClr val="000099"/>
                </a:solidFill>
              </a:rPr>
              <a:t>therefore don’t effect </a:t>
            </a:r>
            <a:r>
              <a:rPr lang="en-MY" sz="2400" smtClean="0">
                <a:solidFill>
                  <a:srgbClr val="000099"/>
                </a:solidFill>
              </a:rPr>
              <a:t>K</a:t>
            </a:r>
            <a:r>
              <a:rPr lang="en-MY" sz="2400" baseline="-25000" smtClean="0">
                <a:solidFill>
                  <a:srgbClr val="000099"/>
                </a:solidFill>
              </a:rPr>
              <a:t>m</a:t>
            </a:r>
            <a:r>
              <a:rPr lang="en-MY" sz="2400" smtClean="0">
                <a:solidFill>
                  <a:srgbClr val="000099"/>
                </a:solidFill>
              </a:rPr>
              <a:t>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631597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Alters conformation of enzyme to effect catalysis but not substrate </a:t>
            </a:r>
            <a:r>
              <a:rPr lang="en-MY" sz="2400" smtClean="0">
                <a:solidFill>
                  <a:srgbClr val="000099"/>
                </a:solidFill>
              </a:rPr>
              <a:t>binding.</a:t>
            </a:r>
            <a:endParaRPr lang="en-MY" sz="24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9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Enzyme Inhibition - </a:t>
            </a:r>
            <a:r>
              <a:rPr lang="en-MY" sz="3600" smtClean="0">
                <a:solidFill>
                  <a:srgbClr val="C00000"/>
                </a:solidFill>
              </a:rPr>
              <a:t>Irreversible </a:t>
            </a:r>
            <a:r>
              <a:rPr lang="en-MY" sz="3600">
                <a:solidFill>
                  <a:srgbClr val="C00000"/>
                </a:solidFill>
              </a:rPr>
              <a:t>Inhibitor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Examples:</a:t>
            </a:r>
            <a:endParaRPr lang="en-MY" sz="2400">
              <a:solidFill>
                <a:srgbClr val="000099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2401" y="2634360"/>
            <a:ext cx="3040974" cy="1427014"/>
            <a:chOff x="152401" y="1600200"/>
            <a:chExt cx="3124202" cy="1585571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458" y="1600200"/>
              <a:ext cx="2130942" cy="844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52401" y="2467625"/>
              <a:ext cx="3124202" cy="718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233363" algn="l"/>
                </a:tabLst>
              </a:pPr>
              <a:r>
                <a:rPr lang="en-MY" dirty="0" err="1">
                  <a:solidFill>
                    <a:srgbClr val="000099"/>
                  </a:solidFill>
                </a:rPr>
                <a:t>Diisopropyl</a:t>
              </a:r>
              <a:r>
                <a:rPr lang="en-MY" dirty="0">
                  <a:solidFill>
                    <a:srgbClr val="000099"/>
                  </a:solidFill>
                </a:rPr>
                <a:t> </a:t>
              </a:r>
              <a:r>
                <a:rPr lang="en-MY" dirty="0" err="1">
                  <a:solidFill>
                    <a:srgbClr val="000099"/>
                  </a:solidFill>
                </a:rPr>
                <a:t>fluorophosphate</a:t>
              </a:r>
              <a:endParaRPr lang="en-MY" dirty="0">
                <a:solidFill>
                  <a:srgbClr val="000099"/>
                </a:solidFill>
              </a:endParaRPr>
            </a:p>
            <a:p>
              <a:pPr algn="ctr">
                <a:tabLst>
                  <a:tab pos="233363" algn="l"/>
                </a:tabLst>
              </a:pPr>
              <a:r>
                <a:rPr lang="en-MY" dirty="0">
                  <a:solidFill>
                    <a:srgbClr val="000099"/>
                  </a:solidFill>
                </a:rPr>
                <a:t>(nerve gas)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124200" y="2576282"/>
            <a:ext cx="2744292" cy="1429678"/>
            <a:chOff x="6248400" y="1600201"/>
            <a:chExt cx="2819400" cy="1588531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1600201"/>
              <a:ext cx="2819400" cy="1188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705599" y="2819400"/>
              <a:ext cx="1905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233363" algn="l"/>
                </a:tabLst>
              </a:pPr>
              <a:r>
                <a:rPr lang="en-MY" dirty="0">
                  <a:solidFill>
                    <a:srgbClr val="000099"/>
                  </a:solidFill>
                </a:rPr>
                <a:t>parathion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85800" y="1431667"/>
            <a:ext cx="4800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Organophosphates.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1" y="1900535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 Inhibit </a:t>
            </a:r>
            <a:r>
              <a:rPr lang="en-MY" sz="2400" dirty="0">
                <a:solidFill>
                  <a:srgbClr val="C00000"/>
                </a:solidFill>
              </a:rPr>
              <a:t>serine </a:t>
            </a:r>
            <a:r>
              <a:rPr lang="en-MY" sz="2400" dirty="0" smtClean="0">
                <a:solidFill>
                  <a:srgbClr val="C00000"/>
                </a:solidFill>
              </a:rPr>
              <a:t>hydrolases.</a:t>
            </a:r>
            <a:endParaRPr lang="en-MY" sz="2400" dirty="0">
              <a:solidFill>
                <a:srgbClr val="C00000"/>
              </a:solidFill>
            </a:endParaRPr>
          </a:p>
        </p:txBody>
      </p:sp>
      <p:pic>
        <p:nvPicPr>
          <p:cNvPr id="19" name="Picture 4" descr="DIF_reac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93332"/>
            <a:ext cx="2971800" cy="48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672888" y="4158360"/>
            <a:ext cx="2784180" cy="2013840"/>
            <a:chOff x="3159420" y="1219201"/>
            <a:chExt cx="2860380" cy="2237600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420" y="1219201"/>
              <a:ext cx="2860380" cy="1860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657599" y="3087469"/>
              <a:ext cx="1905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233363" algn="l"/>
                </a:tabLst>
              </a:pPr>
              <a:r>
                <a:rPr lang="en-MY">
                  <a:solidFill>
                    <a:srgbClr val="000099"/>
                  </a:solidFill>
                </a:rPr>
                <a:t>malathion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893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Kinetics of Multisubstrate Reactions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57400" y="1182469"/>
            <a:ext cx="48574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3600" dirty="0">
                <a:latin typeface="Calibri" pitchFamily="34" charset="0"/>
              </a:rPr>
              <a:t>E + A + B </a:t>
            </a:r>
            <a:r>
              <a:rPr lang="en-US" sz="3600" dirty="0" smtClean="0">
                <a:latin typeface="Calibri" pitchFamily="34" charset="0"/>
              </a:rPr>
              <a:t>&lt;-----&gt; </a:t>
            </a:r>
            <a:r>
              <a:rPr lang="en-US" sz="3600" dirty="0">
                <a:latin typeface="Calibri" pitchFamily="34" charset="0"/>
              </a:rPr>
              <a:t>E + P + Q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9050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Several possible reactions: 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5052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2. </a:t>
            </a:r>
            <a:r>
              <a:rPr lang="en-MY" sz="2400" dirty="0" smtClean="0">
                <a:solidFill>
                  <a:srgbClr val="C00000"/>
                </a:solidFill>
              </a:rPr>
              <a:t>Ping Pong Reactions.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312074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dirty="0" smtClean="0">
                <a:solidFill>
                  <a:srgbClr val="C00000"/>
                </a:solidFill>
              </a:rPr>
              <a:t>1. </a:t>
            </a:r>
            <a:r>
              <a:rPr lang="en-MY" sz="2400" dirty="0" smtClean="0">
                <a:solidFill>
                  <a:srgbClr val="C00000"/>
                </a:solidFill>
              </a:rPr>
              <a:t>Sequential Reaction </a:t>
            </a:r>
          </a:p>
          <a:p>
            <a:pPr marL="273050" indent="-273050">
              <a:tabLst>
                <a:tab pos="233363" algn="l"/>
              </a:tabLst>
            </a:pPr>
            <a:r>
              <a:rPr lang="en-MY" sz="2400" dirty="0" smtClean="0"/>
              <a:t>	 - Ordered</a:t>
            </a:r>
          </a:p>
          <a:p>
            <a:pPr marL="273050" indent="-273050">
              <a:tabLst>
                <a:tab pos="233363" algn="l"/>
              </a:tabLst>
            </a:pPr>
            <a:r>
              <a:rPr lang="en-MY" sz="2400" dirty="0"/>
              <a:t>	</a:t>
            </a:r>
            <a:r>
              <a:rPr lang="en-MY" sz="2400" dirty="0" smtClean="0"/>
              <a:t>	- Random 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95478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Kinetics of Multisubstrate Reactions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1. </a:t>
            </a:r>
            <a:r>
              <a:rPr lang="en-MY" sz="2400" smtClean="0">
                <a:solidFill>
                  <a:srgbClr val="C00000"/>
                </a:solidFill>
              </a:rPr>
              <a:t>Sequential Reaction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62000" y="1443335"/>
            <a:ext cx="5450057" cy="1604665"/>
            <a:chOff x="762000" y="1443335"/>
            <a:chExt cx="5450057" cy="1604665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993604"/>
              <a:ext cx="5221457" cy="1054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762000" y="1443335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3050" indent="-273050">
                <a:tabLst>
                  <a:tab pos="233363" algn="l"/>
                </a:tabLst>
              </a:pPr>
              <a:r>
                <a:rPr lang="en-MY" sz="2400" smtClean="0"/>
                <a:t>- Ordered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0" y="3467469"/>
            <a:ext cx="6934200" cy="3085731"/>
            <a:chOff x="762000" y="3467469"/>
            <a:chExt cx="6934200" cy="3085731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3962400"/>
              <a:ext cx="6629400" cy="259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62000" y="3467469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3050" indent="-273050">
                <a:tabLst>
                  <a:tab pos="233363" algn="l"/>
                </a:tabLst>
              </a:pPr>
              <a:r>
                <a:rPr lang="en-MY" sz="2400" smtClean="0"/>
                <a:t>- Random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47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Kinetics of Multisubstrate Reactions</a:t>
            </a:r>
            <a:endParaRPr lang="en-US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pt-BR" sz="2400" smtClean="0">
                <a:solidFill>
                  <a:srgbClr val="C00000"/>
                </a:solidFill>
              </a:rPr>
              <a:t>2. </a:t>
            </a:r>
            <a:r>
              <a:rPr lang="en-MY" sz="2400" smtClean="0">
                <a:solidFill>
                  <a:srgbClr val="C00000"/>
                </a:solidFill>
              </a:rPr>
              <a:t>Ping Pong Reaction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199" y="2754868"/>
            <a:ext cx="8153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/>
              <a:t>In Ping-Pong </a:t>
            </a:r>
            <a:r>
              <a:rPr lang="en-MY" sz="2400" dirty="0" smtClean="0"/>
              <a:t>reactions</a:t>
            </a:r>
            <a:r>
              <a:rPr lang="en-MY" sz="2400" smtClean="0"/>
              <a:t>, one </a:t>
            </a:r>
            <a:r>
              <a:rPr lang="en-MY" sz="2400"/>
              <a:t>substrate bind first to the enzyme followed by product P </a:t>
            </a:r>
            <a:r>
              <a:rPr lang="en-MY" sz="2400" smtClean="0"/>
              <a:t>release.</a:t>
            </a:r>
            <a:endParaRPr lang="en-MY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3516868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/>
              <a:t>Typically, product P is a fragment of the original substrate </a:t>
            </a:r>
            <a:r>
              <a:rPr lang="en-MY" sz="2400" smtClean="0"/>
              <a:t>A.</a:t>
            </a:r>
            <a:endParaRPr lang="en-MY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3966865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/>
              <a:t>The rest of the substrate is covalently attached to the enzyme E, which we now designate as </a:t>
            </a:r>
            <a:r>
              <a:rPr lang="en-MY" sz="2400" smtClean="0"/>
              <a:t>F.</a:t>
            </a:r>
            <a:endParaRPr lang="en-MY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38200" y="473333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/>
              <a:t>Now the second reactant, B, binds and reacts with the enzyme to form a covalent adduct with the covalent fragment of A still attached to the enzyme to form product </a:t>
            </a:r>
            <a:r>
              <a:rPr lang="en-MY" sz="2400" smtClean="0"/>
              <a:t>Q.</a:t>
            </a:r>
            <a:endParaRPr lang="en-MY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838200" y="587460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/>
              <a:t>This is now released and the enzyme is restored to its initial form, </a:t>
            </a:r>
            <a:r>
              <a:rPr lang="en-MY" sz="2400" smtClean="0"/>
              <a:t>E.</a:t>
            </a:r>
            <a:endParaRPr lang="en-MY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1122022"/>
            <a:ext cx="5691187" cy="1621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85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3052</TotalTime>
  <Words>1450</Words>
  <Application>Microsoft Office PowerPoint</Application>
  <PresentationFormat>On-screen Show (4:3)</PresentationFormat>
  <Paragraphs>226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</dc:creator>
  <cp:lastModifiedBy>UNIMAS</cp:lastModifiedBy>
  <cp:revision>310</cp:revision>
  <dcterms:created xsi:type="dcterms:W3CDTF">2011-02-28T02:05:40Z</dcterms:created>
  <dcterms:modified xsi:type="dcterms:W3CDTF">2018-03-05T02:30:12Z</dcterms:modified>
</cp:coreProperties>
</file>