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358" r:id="rId3"/>
    <p:sldId id="359" r:id="rId4"/>
    <p:sldId id="360" r:id="rId5"/>
    <p:sldId id="361" r:id="rId6"/>
    <p:sldId id="362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83" r:id="rId22"/>
    <p:sldId id="384" r:id="rId23"/>
    <p:sldId id="385" r:id="rId24"/>
    <p:sldId id="378" r:id="rId25"/>
    <p:sldId id="379" r:id="rId26"/>
    <p:sldId id="3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20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microsoft.com/office/2007/relationships/hdphoto" Target="../media/hdphoto5.wdp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microsoft.com/office/2007/relationships/hdphoto" Target="../media/hdphoto10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5.gif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12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77.png"/><Relationship Id="rId4" Type="http://schemas.openxmlformats.org/officeDocument/2006/relationships/image" Target="../media/image74.png"/><Relationship Id="rId9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microsoft.com/office/2007/relationships/hdphoto" Target="../media/hdphoto24.wdp"/><Relationship Id="rId3" Type="http://schemas.microsoft.com/office/2007/relationships/hdphoto" Target="../media/hdphoto19.wdp"/><Relationship Id="rId7" Type="http://schemas.microsoft.com/office/2007/relationships/hdphoto" Target="../media/hdphoto21.wdp"/><Relationship Id="rId12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0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microsoft.com/office/2007/relationships/hdphoto" Target="../media/hdphoto22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microsoft.com/office/2007/relationships/hdphoto" Target="../media/hdphoto26.wdp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microsoft.com/office/2007/relationships/hdphoto" Target="../media/hdphoto2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5.png"/><Relationship Id="rId7" Type="http://schemas.microsoft.com/office/2007/relationships/hdphoto" Target="../media/hdphoto29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microsoft.com/office/2007/relationships/hdphoto" Target="../media/hdphoto28.wdp"/><Relationship Id="rId10" Type="http://schemas.openxmlformats.org/officeDocument/2006/relationships/image" Target="../media/image109.png"/><Relationship Id="rId4" Type="http://schemas.openxmlformats.org/officeDocument/2006/relationships/image" Target="../media/image106.png"/><Relationship Id="rId9" Type="http://schemas.microsoft.com/office/2007/relationships/hdphoto" Target="../media/hdphoto3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352800"/>
            <a:ext cx="8763000" cy="838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>
          <a:xfrm>
            <a:off x="685800" y="1981200"/>
            <a:ext cx="77724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5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>
          <a:xfrm>
            <a:off x="0" y="3352800"/>
            <a:ext cx="91440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800" dirty="0" smtClean="0">
                <a:solidFill>
                  <a:schemeClr val="bg1"/>
                </a:solidFill>
                <a:latin typeface="Calibri" pitchFamily="34" charset="0"/>
              </a:rPr>
              <a:t>PROTEINS</a:t>
            </a:r>
            <a:endParaRPr lang="en-US" sz="4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152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-115888" algn="r">
              <a:tabLst>
                <a:tab pos="115888" algn="l"/>
              </a:tabLst>
            </a:pPr>
            <a:r>
              <a:rPr lang="en-US" sz="3200" b="1" dirty="0" smtClean="0">
                <a:solidFill>
                  <a:srgbClr val="7030A0"/>
                </a:solidFill>
              </a:rPr>
              <a:t>STB1083  BIOCHEMISTRY</a:t>
            </a:r>
            <a:endParaRPr lang="en-US" sz="3200" b="1" dirty="0">
              <a:solidFill>
                <a:srgbClr val="7030A0"/>
              </a:solidFill>
            </a:endParaRPr>
          </a:p>
        </p:txBody>
      </p:sp>
      <p:pic>
        <p:nvPicPr>
          <p:cNvPr id="6" name="Picture 5" descr="http://www.unimas.my/images/logo/UNIMA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1"/>
            <a:ext cx="1066799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8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00200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tabLst>
                <a:tab pos="355600" algn="l"/>
              </a:tabLst>
            </a:pPr>
            <a:r>
              <a:rPr lang="en-MY" sz="3000" smtClean="0">
                <a:solidFill>
                  <a:srgbClr val="C00000"/>
                </a:solidFill>
              </a:rPr>
              <a:t>1.	Primary structure – sequence of amino acid.</a:t>
            </a:r>
            <a:endParaRPr lang="en-MY" sz="300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057400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tabLst>
                <a:tab pos="355600" algn="l"/>
              </a:tabLst>
            </a:pPr>
            <a:r>
              <a:rPr lang="en-MY" sz="3000">
                <a:solidFill>
                  <a:srgbClr val="C00000"/>
                </a:solidFill>
              </a:rPr>
              <a:t>2</a:t>
            </a:r>
            <a:r>
              <a:rPr lang="en-MY" sz="3000" smtClean="0">
                <a:solidFill>
                  <a:srgbClr val="C00000"/>
                </a:solidFill>
              </a:rPr>
              <a:t>.	Secondary structure – local structure.</a:t>
            </a:r>
            <a:endParaRPr lang="en-MY" sz="30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514600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tabLst>
                <a:tab pos="355600" algn="l"/>
              </a:tabLst>
            </a:pPr>
            <a:r>
              <a:rPr lang="en-MY" sz="3000" smtClean="0">
                <a:solidFill>
                  <a:srgbClr val="C00000"/>
                </a:solidFill>
              </a:rPr>
              <a:t>3.	Tertiary structure – overall 3D shape of protein.</a:t>
            </a:r>
            <a:endParaRPr lang="en-MY" sz="300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tabLst>
                <a:tab pos="355600" algn="l"/>
              </a:tabLst>
            </a:pPr>
            <a:r>
              <a:rPr lang="en-MY" sz="3000">
                <a:solidFill>
                  <a:srgbClr val="C00000"/>
                </a:solidFill>
              </a:rPr>
              <a:t>4</a:t>
            </a:r>
            <a:r>
              <a:rPr lang="en-MY" sz="3000" smtClean="0">
                <a:solidFill>
                  <a:srgbClr val="C00000"/>
                </a:solidFill>
              </a:rPr>
              <a:t>.	Quarternary structure – subunit organization.</a:t>
            </a:r>
            <a:endParaRPr lang="en-MY" sz="300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Protein Structure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066800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  <a:tabLst>
                <a:tab pos="273050" algn="l"/>
              </a:tabLst>
            </a:pPr>
            <a:r>
              <a:rPr lang="en-MY" sz="3000" smtClean="0">
                <a:solidFill>
                  <a:srgbClr val="000099"/>
                </a:solidFill>
              </a:rPr>
              <a:t>Several level of protein structure</a:t>
            </a:r>
            <a:endParaRPr lang="en-MY" sz="3000">
              <a:solidFill>
                <a:srgbClr val="000099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0" y="3523907"/>
            <a:ext cx="1909548" cy="305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316" y="3505200"/>
            <a:ext cx="832367" cy="321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02" y="3523907"/>
            <a:ext cx="1870378" cy="257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544505"/>
            <a:ext cx="2614612" cy="325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20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Protein Structure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066800"/>
            <a:ext cx="861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  <a:tabLst>
                <a:tab pos="273050" algn="l"/>
              </a:tabLst>
            </a:pPr>
            <a:r>
              <a:rPr lang="en-MY" sz="3000" dirty="0" smtClean="0">
                <a:solidFill>
                  <a:srgbClr val="000099"/>
                </a:solidFill>
              </a:rPr>
              <a:t>All of the information necessary for folding the peptide chain into its native structure is contained in the primary amino acid structure of the peptide.</a:t>
            </a:r>
            <a:endParaRPr lang="en-MY" sz="30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561272"/>
            <a:ext cx="861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  <a:tabLst>
                <a:tab pos="273050" algn="l"/>
              </a:tabLst>
            </a:pPr>
            <a:r>
              <a:rPr lang="en-MY" sz="3000" dirty="0" smtClean="0">
                <a:solidFill>
                  <a:srgbClr val="000099"/>
                </a:solidFill>
              </a:rPr>
              <a:t>The forces that determine protein structure:</a:t>
            </a:r>
            <a:endParaRPr lang="en-MY" sz="30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03602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tabLst>
                <a:tab pos="273050" algn="l"/>
              </a:tabLst>
            </a:pPr>
            <a:r>
              <a:rPr lang="en-MY" sz="3000" smtClean="0">
                <a:solidFill>
                  <a:srgbClr val="C00000"/>
                </a:solidFill>
              </a:rPr>
              <a:t>- 	Primary structure </a:t>
            </a:r>
            <a:r>
              <a:rPr lang="en-MY" sz="30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3000" smtClean="0">
                <a:solidFill>
                  <a:srgbClr val="C00000"/>
                </a:solidFill>
              </a:rPr>
              <a:t> covalent bonds.</a:t>
            </a:r>
            <a:endParaRPr lang="en-MY" sz="300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560802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tabLst>
                <a:tab pos="273050" algn="l"/>
              </a:tabLst>
            </a:pPr>
            <a:r>
              <a:rPr lang="en-MY" sz="3000">
                <a:solidFill>
                  <a:srgbClr val="C00000"/>
                </a:solidFill>
              </a:rPr>
              <a:t>-</a:t>
            </a:r>
            <a:r>
              <a:rPr lang="en-MY" sz="3000" smtClean="0">
                <a:solidFill>
                  <a:srgbClr val="C00000"/>
                </a:solidFill>
              </a:rPr>
              <a:t>	Secondary, tertiary and quarternary structure </a:t>
            </a:r>
            <a:r>
              <a:rPr lang="en-MY" sz="300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MY" sz="3000" smtClean="0">
                <a:solidFill>
                  <a:srgbClr val="C00000"/>
                </a:solidFill>
              </a:rPr>
              <a:t> all determined by weak forces.</a:t>
            </a:r>
            <a:endParaRPr lang="en-MY" sz="3000">
              <a:solidFill>
                <a:srgbClr val="C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00575"/>
            <a:ext cx="7924800" cy="6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37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03" y="1066801"/>
            <a:ext cx="2561994" cy="129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Protein Structure – Primary Structure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2933700"/>
            <a:ext cx="2209799" cy="88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2933700"/>
            <a:ext cx="2209799" cy="88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33700"/>
            <a:ext cx="2209799" cy="88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2933700"/>
            <a:ext cx="2209799" cy="88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828800" y="2438400"/>
            <a:ext cx="914400" cy="1036320"/>
            <a:chOff x="1828800" y="3124200"/>
            <a:chExt cx="914400" cy="1295400"/>
          </a:xfrm>
        </p:grpSpPr>
        <p:sp>
          <p:nvSpPr>
            <p:cNvPr id="10" name="Rectangle 9"/>
            <p:cNvSpPr/>
            <p:nvPr/>
          </p:nvSpPr>
          <p:spPr>
            <a:xfrm>
              <a:off x="1828800" y="4114800"/>
              <a:ext cx="914400" cy="3048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2362200" y="3581400"/>
              <a:ext cx="0" cy="5334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057400" y="3124200"/>
              <a:ext cx="6383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H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2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0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038600" y="2438400"/>
            <a:ext cx="914400" cy="1036320"/>
            <a:chOff x="4038600" y="3124200"/>
            <a:chExt cx="914400" cy="1295400"/>
          </a:xfrm>
        </p:grpSpPr>
        <p:sp>
          <p:nvSpPr>
            <p:cNvPr id="14" name="Rectangle 13"/>
            <p:cNvSpPr/>
            <p:nvPr/>
          </p:nvSpPr>
          <p:spPr>
            <a:xfrm>
              <a:off x="4038600" y="4114800"/>
              <a:ext cx="914400" cy="3048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4572000" y="3581400"/>
              <a:ext cx="0" cy="5334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267200" y="3124200"/>
              <a:ext cx="6383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H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2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0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248400" y="2438400"/>
            <a:ext cx="914400" cy="1036320"/>
            <a:chOff x="6248400" y="3124200"/>
            <a:chExt cx="914400" cy="1295400"/>
          </a:xfrm>
        </p:grpSpPr>
        <p:sp>
          <p:nvSpPr>
            <p:cNvPr id="18" name="Rectangle 17"/>
            <p:cNvSpPr/>
            <p:nvPr/>
          </p:nvSpPr>
          <p:spPr>
            <a:xfrm>
              <a:off x="6248400" y="4114800"/>
              <a:ext cx="914400" cy="3048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6781800" y="3581400"/>
              <a:ext cx="0" cy="5334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477000" y="3124200"/>
              <a:ext cx="6383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H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2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0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7" y="3962400"/>
            <a:ext cx="62198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29200"/>
            <a:ext cx="811797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36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Protein Structure – Secondary Structure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143001"/>
            <a:ext cx="8305738" cy="81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8" y="2057400"/>
            <a:ext cx="7328592" cy="64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1" y="2819400"/>
            <a:ext cx="754716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62375"/>
            <a:ext cx="8000999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90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Alpha Helix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26" y="1219200"/>
            <a:ext cx="7936353" cy="84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68315"/>
            <a:ext cx="6791686" cy="38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58" y="2667000"/>
            <a:ext cx="8203442" cy="78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8360229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93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Alpha Helix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61" y="1295401"/>
            <a:ext cx="348813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8077200" cy="42862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369198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33726"/>
            <a:ext cx="7467600" cy="129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5" y="4495800"/>
            <a:ext cx="7533779" cy="129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43600"/>
            <a:ext cx="76962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97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6" y="1186815"/>
            <a:ext cx="323042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Beta Sheets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48815"/>
            <a:ext cx="3747291" cy="705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5" y="2774576"/>
            <a:ext cx="4070334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53814"/>
            <a:ext cx="5181600" cy="1077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96815"/>
            <a:ext cx="2791086" cy="40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54015"/>
            <a:ext cx="2532652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5911215"/>
            <a:ext cx="5116991" cy="718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86815"/>
            <a:ext cx="3368457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20741"/>
            <a:ext cx="3544011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71988"/>
            <a:ext cx="3368457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02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Large Beta Sheets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1178242"/>
            <a:ext cx="8305801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057400"/>
            <a:ext cx="7240630" cy="4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5439983" cy="50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4" y="2981326"/>
            <a:ext cx="6422236" cy="352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19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Large Beta Sheets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0"/>
            <a:ext cx="5181599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10465"/>
            <a:ext cx="4918181" cy="73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872263"/>
            <a:ext cx="4363081" cy="7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48664"/>
            <a:ext cx="5029200" cy="109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72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Large Beta Sheets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0"/>
            <a:ext cx="5181599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10465"/>
            <a:ext cx="4918181" cy="73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872263"/>
            <a:ext cx="4363081" cy="7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48664"/>
            <a:ext cx="5029200" cy="109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28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</a:t>
            </a:r>
            <a:r>
              <a:rPr lang="el-GR" sz="3600" smtClean="0">
                <a:solidFill>
                  <a:srgbClr val="C00000"/>
                </a:solidFill>
              </a:rPr>
              <a:t>β</a:t>
            </a:r>
            <a:r>
              <a:rPr lang="en-US" sz="3600" smtClean="0">
                <a:solidFill>
                  <a:srgbClr val="C00000"/>
                </a:solidFill>
              </a:rPr>
              <a:t> Turns and Loops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16343"/>
            <a:ext cx="5739005" cy="42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" y="1697355"/>
            <a:ext cx="8001001" cy="81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" y="2664142"/>
            <a:ext cx="5855337" cy="38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863" y="3200400"/>
            <a:ext cx="3935937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25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SuperSecondary Structure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010400" cy="38100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676400"/>
            <a:ext cx="8098155" cy="63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" y="2438401"/>
            <a:ext cx="4049078" cy="32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" y="2831058"/>
            <a:ext cx="7788593" cy="718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21" y="3581400"/>
            <a:ext cx="475977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57600"/>
            <a:ext cx="38290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206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Motifs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" y="1230630"/>
            <a:ext cx="5089208" cy="4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" y="1676400"/>
            <a:ext cx="7813358" cy="7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43175"/>
            <a:ext cx="6224588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Domains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1143000"/>
            <a:ext cx="7750536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7553766" cy="44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2514600"/>
            <a:ext cx="7750536" cy="40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971800"/>
            <a:ext cx="7772399" cy="79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05" y="3878580"/>
            <a:ext cx="6811560" cy="282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70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bh1-ani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72502"/>
            <a:ext cx="4267200" cy="290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Secondary Structure – Domains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1143000"/>
            <a:ext cx="7750536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7553766" cy="44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2514600"/>
            <a:ext cx="7750536" cy="40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971800"/>
            <a:ext cx="7772399" cy="79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010737"/>
              </p:ext>
            </p:extLst>
          </p:nvPr>
        </p:nvGraphicFramePr>
        <p:xfrm>
          <a:off x="134567" y="3962400"/>
          <a:ext cx="4513633" cy="281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Image" r:id="rId8" imgW="5554878" imgH="3298780" progId="Photoshop.Image.6">
                  <p:embed/>
                </p:oleObj>
              </mc:Choice>
              <mc:Fallback>
                <p:oleObj name="Image" r:id="rId8" imgW="5554878" imgH="3298780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567" y="3962400"/>
                        <a:ext cx="4513633" cy="28193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17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305800" cy="91440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7330509" cy="75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7543800" cy="112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36" y="4471332"/>
            <a:ext cx="7397864" cy="110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1000" y="5614332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  <a:tabLst>
                <a:tab pos="273050" algn="l"/>
              </a:tabLst>
            </a:pPr>
            <a:r>
              <a:rPr lang="en-MY" sz="2800" dirty="0" smtClean="0">
                <a:solidFill>
                  <a:srgbClr val="000099"/>
                </a:solidFill>
              </a:rPr>
              <a:t>2 examples of tertiary structures – fibrous or globular.</a:t>
            </a:r>
            <a:endParaRPr lang="en-MY" sz="2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 – </a:t>
            </a:r>
            <a:r>
              <a:rPr lang="en-US" sz="3200" smtClean="0">
                <a:solidFill>
                  <a:srgbClr val="C00000"/>
                </a:solidFill>
              </a:rPr>
              <a:t>Fibrous vs. Globular Proteins</a:t>
            </a:r>
            <a:endParaRPr lang="en-US" sz="3200">
              <a:solidFill>
                <a:srgbClr val="C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1066800"/>
            <a:ext cx="8153400" cy="5715000"/>
            <a:chOff x="609600" y="1066800"/>
            <a:chExt cx="8153400" cy="57150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731" y="1066800"/>
              <a:ext cx="2226469" cy="3967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085850"/>
              <a:ext cx="2420779" cy="380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4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549364"/>
              <a:ext cx="8153400" cy="52324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12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 – </a:t>
            </a:r>
            <a:r>
              <a:rPr lang="en-US" sz="3200" smtClean="0">
                <a:solidFill>
                  <a:srgbClr val="C00000"/>
                </a:solidFill>
              </a:rPr>
              <a:t>Fibrous Proteins (</a:t>
            </a:r>
            <a:r>
              <a:rPr lang="el-GR" sz="3200" smtClean="0">
                <a:solidFill>
                  <a:srgbClr val="C00000"/>
                </a:solidFill>
              </a:rPr>
              <a:t>α</a:t>
            </a:r>
            <a:r>
              <a:rPr lang="en-US" sz="3200" smtClean="0">
                <a:solidFill>
                  <a:srgbClr val="C00000"/>
                </a:solidFill>
              </a:rPr>
              <a:t> Keratin)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468527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4454611" cy="6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87955"/>
            <a:ext cx="4800600" cy="129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1152525"/>
            <a:ext cx="371475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95800"/>
            <a:ext cx="4953000" cy="22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4038600"/>
            <a:ext cx="1690688" cy="359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29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 – </a:t>
            </a:r>
            <a:r>
              <a:rPr lang="en-US" sz="3200" smtClean="0">
                <a:solidFill>
                  <a:srgbClr val="C00000"/>
                </a:solidFill>
              </a:rPr>
              <a:t>Fibrous Proteins (Silk Fibrion)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32" y="1167510"/>
            <a:ext cx="4333875" cy="470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45" y="1676400"/>
            <a:ext cx="8655368" cy="42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30" y="2133600"/>
            <a:ext cx="6525578" cy="4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45" y="2667000"/>
            <a:ext cx="8432483" cy="359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87322"/>
            <a:ext cx="8618220" cy="4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533" y="3669013"/>
            <a:ext cx="4622775" cy="30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7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Tertiary Structure – </a:t>
            </a:r>
            <a:r>
              <a:rPr lang="en-US" sz="3200">
                <a:solidFill>
                  <a:srgbClr val="C00000"/>
                </a:solidFill>
              </a:rPr>
              <a:t>Fibrous Proteins </a:t>
            </a:r>
            <a:r>
              <a:rPr lang="en-US" sz="3200" smtClean="0">
                <a:solidFill>
                  <a:srgbClr val="C00000"/>
                </a:solidFill>
              </a:rPr>
              <a:t>(Collagen)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09663"/>
            <a:ext cx="4300537" cy="57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6800"/>
            <a:ext cx="2438400" cy="566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81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 – </a:t>
            </a:r>
            <a:r>
              <a:rPr lang="en-US" sz="3200" smtClean="0">
                <a:solidFill>
                  <a:srgbClr val="C00000"/>
                </a:solidFill>
              </a:rPr>
              <a:t>Globular Proteins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" y="1142999"/>
            <a:ext cx="5955059" cy="1123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" y="2381604"/>
            <a:ext cx="7354447" cy="1123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3276600" cy="343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40386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66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0625"/>
            <a:ext cx="58197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Tertiary Structure – </a:t>
            </a:r>
            <a:r>
              <a:rPr lang="en-US" sz="3200" smtClean="0">
                <a:solidFill>
                  <a:srgbClr val="C00000"/>
                </a:solidFill>
              </a:rPr>
              <a:t>Globular Proteins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76" y="2667000"/>
            <a:ext cx="776572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70961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38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Quartenary Structure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1143000"/>
            <a:ext cx="8275320" cy="43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" y="1634490"/>
            <a:ext cx="5589270" cy="42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" y="2209800"/>
            <a:ext cx="798957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" y="3124199"/>
            <a:ext cx="6640830" cy="42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3657600"/>
            <a:ext cx="818388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31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Quartenary Structure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63" y="2057400"/>
            <a:ext cx="2033837" cy="221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1981199"/>
            <a:ext cx="3022602" cy="259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509771"/>
            <a:ext cx="8229600" cy="122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52525"/>
            <a:ext cx="76200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733925"/>
            <a:ext cx="578167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16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smtClean="0">
                <a:solidFill>
                  <a:srgbClr val="C00000"/>
                </a:solidFill>
              </a:rPr>
              <a:t>Quartenary Structure</a:t>
            </a:r>
            <a:endParaRPr lang="en-US" sz="320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167765"/>
            <a:ext cx="4076861" cy="1140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3952875"/>
            <a:ext cx="702945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67050"/>
            <a:ext cx="38100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" y="6152197"/>
            <a:ext cx="3392805" cy="705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" y="2286000"/>
            <a:ext cx="7818120" cy="76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5372100"/>
            <a:ext cx="80486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8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2535</TotalTime>
  <Words>186</Words>
  <Application>Microsoft Office PowerPoint</Application>
  <PresentationFormat>On-screen Show (4:3)</PresentationFormat>
  <Paragraphs>41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Wingdings</vt:lpstr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HP</cp:lastModifiedBy>
  <cp:revision>298</cp:revision>
  <dcterms:created xsi:type="dcterms:W3CDTF">2011-02-28T02:05:40Z</dcterms:created>
  <dcterms:modified xsi:type="dcterms:W3CDTF">2019-01-17T07:33:46Z</dcterms:modified>
</cp:coreProperties>
</file>