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7" r:id="rId2"/>
    <p:sldId id="321" r:id="rId3"/>
    <p:sldId id="336" r:id="rId4"/>
    <p:sldId id="338" r:id="rId5"/>
    <p:sldId id="330" r:id="rId6"/>
    <p:sldId id="295" r:id="rId7"/>
    <p:sldId id="329" r:id="rId8"/>
    <p:sldId id="294" r:id="rId9"/>
    <p:sldId id="328" r:id="rId10"/>
    <p:sldId id="326" r:id="rId11"/>
    <p:sldId id="335" r:id="rId12"/>
    <p:sldId id="332" r:id="rId13"/>
    <p:sldId id="296" r:id="rId14"/>
    <p:sldId id="333" r:id="rId15"/>
    <p:sldId id="33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3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E85F4-7C79-49C9-9592-1996CD340D40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D8D6-21B5-48C6-A82E-FA12689A3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352800"/>
            <a:ext cx="8763000" cy="838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>
          <a:xfrm>
            <a:off x="685800" y="1981200"/>
            <a:ext cx="77724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 3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>
          <a:xfrm>
            <a:off x="0" y="3352800"/>
            <a:ext cx="9144000" cy="1143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800" dirty="0" smtClean="0">
                <a:solidFill>
                  <a:schemeClr val="bg1"/>
                </a:solidFill>
                <a:latin typeface="Calibri" pitchFamily="34" charset="0"/>
              </a:rPr>
              <a:t>ACID AND BASES</a:t>
            </a:r>
            <a:endParaRPr lang="en-US" sz="4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152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-115888" algn="r">
              <a:tabLst>
                <a:tab pos="115888" algn="l"/>
              </a:tabLst>
            </a:pPr>
            <a:r>
              <a:rPr lang="en-US" sz="3200" b="1" dirty="0" smtClean="0">
                <a:solidFill>
                  <a:srgbClr val="7030A0"/>
                </a:solidFill>
              </a:rPr>
              <a:t>STB1083  BIOCHEMISTRY</a:t>
            </a:r>
            <a:endParaRPr lang="en-US" sz="3200" b="1" dirty="0">
              <a:solidFill>
                <a:srgbClr val="7030A0"/>
              </a:solidFill>
            </a:endParaRPr>
          </a:p>
        </p:txBody>
      </p:sp>
      <p:pic>
        <p:nvPicPr>
          <p:cNvPr id="6" name="Picture 5" descr="http://www.unimas.my/images/logo/UNIMA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1"/>
            <a:ext cx="1066799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0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Strong </a:t>
            </a:r>
            <a:r>
              <a:rPr lang="en-MY" sz="2400" dirty="0" smtClean="0">
                <a:solidFill>
                  <a:srgbClr val="000099"/>
                </a:solidFill>
              </a:rPr>
              <a:t>acids </a:t>
            </a:r>
            <a:r>
              <a:rPr lang="en-MY" sz="2400" dirty="0">
                <a:solidFill>
                  <a:srgbClr val="000099"/>
                </a:solidFill>
              </a:rPr>
              <a:t>or </a:t>
            </a:r>
            <a:r>
              <a:rPr lang="en-MY" sz="2400" dirty="0" smtClean="0">
                <a:solidFill>
                  <a:srgbClr val="000099"/>
                </a:solidFill>
              </a:rPr>
              <a:t>strong bases are compounds </a:t>
            </a:r>
            <a:r>
              <a:rPr lang="en-MY" sz="2400" dirty="0">
                <a:solidFill>
                  <a:srgbClr val="000099"/>
                </a:solidFill>
              </a:rPr>
              <a:t>that is completely ionized in aqueous </a:t>
            </a:r>
            <a:r>
              <a:rPr lang="en-MY" sz="2400" dirty="0" smtClean="0">
                <a:solidFill>
                  <a:srgbClr val="000099"/>
                </a:solidFill>
              </a:rPr>
              <a:t>solution (i.e</a:t>
            </a:r>
            <a:r>
              <a:rPr lang="en-MY" sz="2400" dirty="0">
                <a:solidFill>
                  <a:srgbClr val="000099"/>
                </a:solidFill>
              </a:rPr>
              <a:t>. </a:t>
            </a:r>
            <a:r>
              <a:rPr lang="en-MY" sz="2400" dirty="0" err="1" smtClean="0">
                <a:solidFill>
                  <a:srgbClr val="000099"/>
                </a:solidFill>
              </a:rPr>
              <a:t>HCl</a:t>
            </a:r>
            <a:r>
              <a:rPr lang="en-MY" sz="2400" dirty="0" smtClean="0">
                <a:solidFill>
                  <a:srgbClr val="000099"/>
                </a:solidFill>
              </a:rPr>
              <a:t>,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SO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dirty="0" smtClean="0">
                <a:solidFill>
                  <a:srgbClr val="000099"/>
                </a:solidFill>
              </a:rPr>
              <a:t>, </a:t>
            </a:r>
            <a:r>
              <a:rPr lang="en-MY" sz="2400" dirty="0" err="1" smtClean="0">
                <a:solidFill>
                  <a:srgbClr val="000099"/>
                </a:solidFill>
              </a:rPr>
              <a:t>NaOH</a:t>
            </a:r>
            <a:r>
              <a:rPr lang="en-MY" sz="2400" dirty="0">
                <a:solidFill>
                  <a:srgbClr val="000099"/>
                </a:solidFill>
              </a:rPr>
              <a:t> </a:t>
            </a:r>
            <a:r>
              <a:rPr lang="en-MY" sz="2400" dirty="0" smtClean="0">
                <a:solidFill>
                  <a:srgbClr val="000099"/>
                </a:solidFill>
              </a:rPr>
              <a:t>&amp; KOH).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1824335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Weak </a:t>
            </a:r>
            <a:r>
              <a:rPr lang="en-MY" sz="2400" dirty="0" smtClean="0">
                <a:solidFill>
                  <a:srgbClr val="000099"/>
                </a:solidFill>
              </a:rPr>
              <a:t>Acids </a:t>
            </a:r>
            <a:r>
              <a:rPr lang="en-MY" sz="2400" dirty="0">
                <a:solidFill>
                  <a:srgbClr val="000099"/>
                </a:solidFill>
              </a:rPr>
              <a:t>or </a:t>
            </a:r>
            <a:r>
              <a:rPr lang="en-MY" sz="2400" dirty="0" smtClean="0">
                <a:solidFill>
                  <a:srgbClr val="000099"/>
                </a:solidFill>
              </a:rPr>
              <a:t>Weak Bases are compounds </a:t>
            </a:r>
            <a:r>
              <a:rPr lang="en-MY" sz="2400" dirty="0">
                <a:solidFill>
                  <a:srgbClr val="000099"/>
                </a:solidFill>
              </a:rPr>
              <a:t>that </a:t>
            </a:r>
            <a:r>
              <a:rPr lang="en-MY" sz="2400" dirty="0" smtClean="0">
                <a:solidFill>
                  <a:srgbClr val="000099"/>
                </a:solidFill>
              </a:rPr>
              <a:t>are </a:t>
            </a:r>
            <a:r>
              <a:rPr lang="en-MY" sz="2400" dirty="0">
                <a:solidFill>
                  <a:srgbClr val="000099"/>
                </a:solidFill>
              </a:rPr>
              <a:t>incompletely ionized in aqueous </a:t>
            </a:r>
            <a:r>
              <a:rPr lang="en-MY" sz="2400" dirty="0" smtClean="0">
                <a:solidFill>
                  <a:srgbClr val="000099"/>
                </a:solidFill>
              </a:rPr>
              <a:t>solution (i.e. Phosphoric Acid H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dirty="0" smtClean="0">
                <a:solidFill>
                  <a:srgbClr val="000099"/>
                </a:solidFill>
              </a:rPr>
              <a:t> and Carbonic Acid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).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043535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/>
              <a:t>- Example</a:t>
            </a:r>
            <a:r>
              <a:rPr lang="en-MY" sz="2400" dirty="0"/>
              <a:t>: 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80772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Weak Acids and </a:t>
            </a:r>
            <a:r>
              <a:rPr lang="en-US" sz="3600" dirty="0" smtClean="0">
                <a:solidFill>
                  <a:srgbClr val="C00000"/>
                </a:solidFill>
              </a:rPr>
              <a:t>Weak Bases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524000"/>
            <a:ext cx="7707644" cy="51308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990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Examples of weak acids and weak bases.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Weak Acids and </a:t>
            </a:r>
            <a:r>
              <a:rPr lang="en-US" sz="3600" dirty="0" smtClean="0">
                <a:solidFill>
                  <a:srgbClr val="C00000"/>
                </a:solidFill>
              </a:rPr>
              <a:t>Weak Bases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Weak Acids and </a:t>
            </a:r>
            <a:r>
              <a:rPr lang="en-US" sz="3600" dirty="0" smtClean="0">
                <a:solidFill>
                  <a:srgbClr val="C00000"/>
                </a:solidFill>
              </a:rPr>
              <a:t>Weak Bases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867719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90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In biochemistry or the living biological systems, weak acids are more often encountered compared to weak bases.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836003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 smtClean="0">
                <a:solidFill>
                  <a:srgbClr val="000099"/>
                </a:solidFill>
              </a:rPr>
              <a:t>Many biomolecules such as amino acids, purines </a:t>
            </a:r>
            <a:r>
              <a:rPr lang="en-US" sz="2400" dirty="0">
                <a:solidFill>
                  <a:srgbClr val="000099"/>
                </a:solidFill>
              </a:rPr>
              <a:t>and </a:t>
            </a:r>
            <a:r>
              <a:rPr lang="en-US" sz="2400" dirty="0" smtClean="0">
                <a:solidFill>
                  <a:srgbClr val="000099"/>
                </a:solidFill>
              </a:rPr>
              <a:t>pyrimidines are weak acids that do </a:t>
            </a:r>
            <a:r>
              <a:rPr lang="en-US" sz="2400" dirty="0">
                <a:solidFill>
                  <a:srgbClr val="000099"/>
                </a:solidFill>
              </a:rPr>
              <a:t>not dissociate completely in water</a:t>
            </a:r>
            <a:r>
              <a:rPr lang="en-US" sz="2400" dirty="0" smtClean="0">
                <a:solidFill>
                  <a:srgbClr val="000099"/>
                </a:solidFill>
              </a:rPr>
              <a:t>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6670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The pH of blood and cells are also maintained by biological buffers that are weak </a:t>
            </a:r>
            <a:r>
              <a:rPr lang="en-MY" sz="2400" dirty="0" smtClean="0">
                <a:solidFill>
                  <a:srgbClr val="000099"/>
                </a:solidFill>
              </a:rPr>
              <a:t>acids: 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4290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>
                <a:solidFill>
                  <a:srgbClr val="000099"/>
                </a:solidFill>
              </a:rPr>
              <a:t>/HPO</a:t>
            </a:r>
            <a:r>
              <a:rPr lang="en-MY" sz="2400" baseline="-25000" dirty="0">
                <a:solidFill>
                  <a:srgbClr val="000099"/>
                </a:solidFill>
              </a:rPr>
              <a:t>4</a:t>
            </a:r>
            <a:r>
              <a:rPr lang="en-MY" sz="2400" baseline="30000" dirty="0">
                <a:solidFill>
                  <a:srgbClr val="000099"/>
                </a:solidFill>
              </a:rPr>
              <a:t>2-</a:t>
            </a:r>
            <a:r>
              <a:rPr lang="en-MY" sz="2400" dirty="0">
                <a:solidFill>
                  <a:srgbClr val="000099"/>
                </a:solidFill>
              </a:rPr>
              <a:t> is the principal buffer in </a:t>
            </a:r>
            <a:r>
              <a:rPr lang="en-MY" sz="2400" dirty="0" smtClean="0">
                <a:solidFill>
                  <a:srgbClr val="000099"/>
                </a:solidFill>
              </a:rPr>
              <a:t>cells.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810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/HCO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r>
              <a:rPr lang="en-MY" sz="2400" dirty="0">
                <a:solidFill>
                  <a:srgbClr val="000099"/>
                </a:solidFill>
              </a:rPr>
              <a:t>is an important </a:t>
            </a:r>
            <a:r>
              <a:rPr lang="en-MY" sz="2400" dirty="0" smtClean="0">
                <a:solidFill>
                  <a:srgbClr val="000099"/>
                </a:solidFill>
              </a:rPr>
              <a:t>buffer </a:t>
            </a:r>
            <a:r>
              <a:rPr lang="en-MY" sz="2400" dirty="0">
                <a:solidFill>
                  <a:srgbClr val="000099"/>
                </a:solidFill>
              </a:rPr>
              <a:t>in blood</a:t>
            </a:r>
            <a:r>
              <a:rPr lang="en-MY" sz="2400" dirty="0" smtClean="0">
                <a:solidFill>
                  <a:srgbClr val="000099"/>
                </a:solidFill>
              </a:rPr>
              <a:t>.	</a:t>
            </a:r>
            <a:endParaRPr lang="en-MY" sz="2800" dirty="0">
              <a:solidFill>
                <a:srgbClr val="00009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Weak Acids and </a:t>
            </a:r>
            <a:r>
              <a:rPr lang="en-US" sz="3600" dirty="0" smtClean="0">
                <a:solidFill>
                  <a:srgbClr val="C00000"/>
                </a:solidFill>
              </a:rPr>
              <a:t>Weak Bases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0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Weak Acids and </a:t>
            </a:r>
            <a:r>
              <a:rPr lang="en-US" sz="3600" dirty="0" smtClean="0">
                <a:solidFill>
                  <a:srgbClr val="C00000"/>
                </a:solidFill>
              </a:rPr>
              <a:t>Weak Bases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1009471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Weak acids only partially dissociate.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11443"/>
            <a:ext cx="2133600" cy="44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133600" y="2138065"/>
            <a:ext cx="3646925" cy="1671935"/>
            <a:chOff x="2438400" y="2631884"/>
            <a:chExt cx="3352800" cy="1482915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2631884"/>
              <a:ext cx="3209294" cy="1482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438400" y="3733800"/>
              <a:ext cx="3352800" cy="380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1000" y="35007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err="1">
                <a:solidFill>
                  <a:srgbClr val="000099"/>
                </a:solidFill>
              </a:rPr>
              <a:t>K</a:t>
            </a:r>
            <a:r>
              <a:rPr lang="en-MY" sz="2400" baseline="-25000" dirty="0" err="1">
                <a:solidFill>
                  <a:srgbClr val="000099"/>
                </a:solidFill>
              </a:rPr>
              <a:t>a</a:t>
            </a:r>
            <a:r>
              <a:rPr lang="en-MY" sz="2400" dirty="0">
                <a:solidFill>
                  <a:srgbClr val="000099"/>
                </a:solidFill>
              </a:rPr>
              <a:t> is the ionization constant for a weak acid, HA, in water. </a:t>
            </a:r>
          </a:p>
        </p:txBody>
      </p:sp>
    </p:spTree>
    <p:extLst>
      <p:ext uri="{BB962C8B-B14F-4D97-AF65-F5344CB8AC3E}">
        <p14:creationId xmlns:p14="http://schemas.microsoft.com/office/powerpoint/2010/main" val="429039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 dirty="0">
                <a:solidFill>
                  <a:srgbClr val="C00000"/>
                </a:solidFill>
              </a:rPr>
              <a:t>Henderson – </a:t>
            </a:r>
            <a:r>
              <a:rPr lang="en-US" sz="3600" dirty="0" err="1">
                <a:solidFill>
                  <a:srgbClr val="C00000"/>
                </a:solidFill>
              </a:rPr>
              <a:t>Hasselbalch</a:t>
            </a:r>
            <a:r>
              <a:rPr lang="en-US" sz="3600" dirty="0">
                <a:solidFill>
                  <a:srgbClr val="C00000"/>
                </a:solidFill>
              </a:rPr>
              <a:t> Relationships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48643"/>
            <a:ext cx="2266950" cy="926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95265"/>
            <a:ext cx="3165378" cy="81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24" y="4036025"/>
            <a:ext cx="4617476" cy="68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4806664"/>
            <a:ext cx="4795076" cy="71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802063"/>
            <a:ext cx="3886200" cy="903537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638804" y="4828935"/>
            <a:ext cx="3352795" cy="697225"/>
            <a:chOff x="5943600" y="3609975"/>
            <a:chExt cx="3048000" cy="581025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3609975"/>
              <a:ext cx="2676525" cy="581025"/>
            </a:xfrm>
            <a:prstGeom prst="rect">
              <a:avLst/>
            </a:prstGeom>
            <a:noFill/>
            <a:ln w="12700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Straight Arrow Connector 10"/>
            <p:cNvCxnSpPr/>
            <p:nvPr/>
          </p:nvCxnSpPr>
          <p:spPr>
            <a:xfrm flipH="1">
              <a:off x="5943600" y="3886200"/>
              <a:ext cx="338137" cy="0"/>
            </a:xfrm>
            <a:prstGeom prst="straightConnector1">
              <a:avLst/>
            </a:prstGeom>
            <a:ln w="28575">
              <a:solidFill>
                <a:srgbClr val="0000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4695802" y="5754760"/>
            <a:ext cx="4295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dirty="0">
                <a:solidFill>
                  <a:srgbClr val="000099"/>
                </a:solidFill>
              </a:rPr>
              <a:t>The smaller the </a:t>
            </a:r>
            <a:r>
              <a:rPr lang="en-MY" dirty="0" err="1" smtClean="0">
                <a:solidFill>
                  <a:srgbClr val="C00000"/>
                </a:solidFill>
              </a:rPr>
              <a:t>pK</a:t>
            </a:r>
            <a:r>
              <a:rPr lang="en-MY" baseline="-25000" dirty="0" err="1" smtClean="0">
                <a:solidFill>
                  <a:srgbClr val="C00000"/>
                </a:solidFill>
              </a:rPr>
              <a:t>a</a:t>
            </a:r>
            <a:r>
              <a:rPr lang="en-MY" baseline="-25000" dirty="0" smtClean="0">
                <a:solidFill>
                  <a:srgbClr val="C00000"/>
                </a:solidFill>
              </a:rPr>
              <a:t> </a:t>
            </a:r>
            <a:r>
              <a:rPr lang="en-MY" dirty="0" smtClean="0">
                <a:solidFill>
                  <a:srgbClr val="000099"/>
                </a:solidFill>
              </a:rPr>
              <a:t>(disassociation constant),  the </a:t>
            </a:r>
            <a:r>
              <a:rPr lang="en-MY" dirty="0">
                <a:solidFill>
                  <a:srgbClr val="000099"/>
                </a:solidFill>
              </a:rPr>
              <a:t>more acidic the weak acid.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009471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Henderson–</a:t>
            </a:r>
            <a:r>
              <a:rPr lang="en-US" sz="2400" dirty="0" err="1">
                <a:solidFill>
                  <a:srgbClr val="000099"/>
                </a:solidFill>
              </a:rPr>
              <a:t>Hasselbalch</a:t>
            </a:r>
            <a:r>
              <a:rPr lang="en-US" sz="2400" dirty="0">
                <a:solidFill>
                  <a:srgbClr val="000099"/>
                </a:solidFill>
              </a:rPr>
              <a:t> equation is used to determine the final pH of a </a:t>
            </a:r>
            <a:r>
              <a:rPr lang="en-US" sz="2400" dirty="0" smtClean="0">
                <a:solidFill>
                  <a:srgbClr val="000099"/>
                </a:solidFill>
              </a:rPr>
              <a:t>weak acid </a:t>
            </a:r>
            <a:r>
              <a:rPr lang="en-US" sz="2400" dirty="0">
                <a:solidFill>
                  <a:srgbClr val="000099"/>
                </a:solidFill>
              </a:rPr>
              <a:t>solution once the dissociation reaction reaches equilibrium</a:t>
            </a:r>
            <a:r>
              <a:rPr lang="en-MY" sz="2400" dirty="0" smtClean="0">
                <a:solidFill>
                  <a:srgbClr val="000099"/>
                </a:solidFill>
              </a:rPr>
              <a:t>. </a:t>
            </a:r>
            <a:endParaRPr lang="en-MY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2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Henderson – Hasselbalch Relationships</a:t>
            </a: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93" y="1290016"/>
            <a:ext cx="4314807" cy="1003187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81000" y="2517338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>
                <a:solidFill>
                  <a:srgbClr val="000099"/>
                </a:solidFill>
              </a:rPr>
              <a:t>From this equation, we see that: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2979003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When </a:t>
            </a:r>
            <a:r>
              <a:rPr lang="en-MY" sz="2400" dirty="0">
                <a:solidFill>
                  <a:srgbClr val="000099"/>
                </a:solidFill>
              </a:rPr>
              <a:t>the [deprotonated] = [protonated</a:t>
            </a:r>
            <a:r>
              <a:rPr lang="en-MY" sz="2400" dirty="0" smtClean="0">
                <a:solidFill>
                  <a:srgbClr val="000099"/>
                </a:solidFill>
              </a:rPr>
              <a:t>], pH </a:t>
            </a:r>
            <a:r>
              <a:rPr lang="en-MY" sz="2400" dirty="0">
                <a:solidFill>
                  <a:srgbClr val="000099"/>
                </a:solidFill>
              </a:rPr>
              <a:t>= </a:t>
            </a:r>
            <a:r>
              <a:rPr lang="en-MY" sz="2400" dirty="0" err="1">
                <a:solidFill>
                  <a:srgbClr val="000099"/>
                </a:solidFill>
              </a:rPr>
              <a:t>pK</a:t>
            </a:r>
            <a:r>
              <a:rPr lang="en-MY" sz="2400" baseline="-25000" dirty="0" err="1">
                <a:solidFill>
                  <a:srgbClr val="000099"/>
                </a:solidFill>
              </a:rPr>
              <a:t>a</a:t>
            </a:r>
            <a:endParaRPr lang="en-MY" sz="2400" baseline="-25000" dirty="0">
              <a:solidFill>
                <a:srgbClr val="000099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" y="3429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-	When </a:t>
            </a:r>
            <a:r>
              <a:rPr lang="en-MY" sz="2400">
                <a:solidFill>
                  <a:srgbClr val="000099"/>
                </a:solidFill>
              </a:rPr>
              <a:t>pH &lt; pK</a:t>
            </a:r>
            <a:r>
              <a:rPr lang="en-MY" sz="2400" baseline="-25000">
                <a:solidFill>
                  <a:srgbClr val="000099"/>
                </a:solidFill>
              </a:rPr>
              <a:t>a</a:t>
            </a:r>
            <a:r>
              <a:rPr lang="en-MY" sz="2400">
                <a:solidFill>
                  <a:srgbClr val="000099"/>
                </a:solidFill>
              </a:rPr>
              <a:t>, “H</a:t>
            </a:r>
            <a:r>
              <a:rPr lang="en-MY" sz="2400" baseline="30000">
                <a:solidFill>
                  <a:srgbClr val="000099"/>
                </a:solidFill>
              </a:rPr>
              <a:t>+</a:t>
            </a:r>
            <a:r>
              <a:rPr lang="en-MY" sz="2400">
                <a:solidFill>
                  <a:srgbClr val="000099"/>
                </a:solidFill>
              </a:rPr>
              <a:t> on” or substance </a:t>
            </a:r>
            <a:r>
              <a:rPr lang="en-MY" sz="2400" smtClean="0">
                <a:solidFill>
                  <a:srgbClr val="000099"/>
                </a:solidFill>
              </a:rPr>
              <a:t>protonated.</a:t>
            </a:r>
            <a:endParaRPr lang="en-MY" sz="2400">
              <a:solidFill>
                <a:srgbClr val="000099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" y="3886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smtClean="0">
                <a:solidFill>
                  <a:srgbClr val="000099"/>
                </a:solidFill>
              </a:rPr>
              <a:t>-	When </a:t>
            </a:r>
            <a:r>
              <a:rPr lang="en-MY" sz="2400">
                <a:solidFill>
                  <a:srgbClr val="000099"/>
                </a:solidFill>
              </a:rPr>
              <a:t>pH &gt; pK</a:t>
            </a:r>
            <a:r>
              <a:rPr lang="en-MY" sz="2400" baseline="-25000">
                <a:solidFill>
                  <a:srgbClr val="000099"/>
                </a:solidFill>
              </a:rPr>
              <a:t>a</a:t>
            </a:r>
            <a:r>
              <a:rPr lang="en-MY" sz="2400">
                <a:solidFill>
                  <a:srgbClr val="000099"/>
                </a:solidFill>
              </a:rPr>
              <a:t>, “H</a:t>
            </a:r>
            <a:r>
              <a:rPr lang="en-MY" sz="2400" baseline="30000">
                <a:solidFill>
                  <a:srgbClr val="000099"/>
                </a:solidFill>
              </a:rPr>
              <a:t>+</a:t>
            </a:r>
            <a:r>
              <a:rPr lang="en-MY" sz="2400">
                <a:solidFill>
                  <a:srgbClr val="000099"/>
                </a:solidFill>
              </a:rPr>
              <a:t> off” or  substance </a:t>
            </a:r>
            <a:r>
              <a:rPr lang="en-MY" sz="2400" smtClean="0">
                <a:solidFill>
                  <a:srgbClr val="000099"/>
                </a:solidFill>
              </a:rPr>
              <a:t>deprotonated.</a:t>
            </a:r>
            <a:endParaRPr lang="en-MY" sz="24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1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514600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smtClean="0"/>
              <a:t>Example: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Calculate </a:t>
            </a:r>
            <a:r>
              <a:rPr lang="en-US" sz="2400" dirty="0">
                <a:solidFill>
                  <a:srgbClr val="002060"/>
                </a:solidFill>
              </a:rPr>
              <a:t>the pH of a mixture of </a:t>
            </a:r>
            <a:r>
              <a:rPr lang="en-US" sz="2400" dirty="0" smtClean="0">
                <a:solidFill>
                  <a:srgbClr val="002060"/>
                </a:solidFill>
              </a:rPr>
              <a:t>0.1 M </a:t>
            </a:r>
            <a:r>
              <a:rPr lang="en-US" sz="2400" dirty="0">
                <a:solidFill>
                  <a:srgbClr val="002060"/>
                </a:solidFill>
              </a:rPr>
              <a:t>acetic acid and </a:t>
            </a:r>
            <a:r>
              <a:rPr lang="en-US" sz="2400" dirty="0" smtClean="0">
                <a:solidFill>
                  <a:srgbClr val="002060"/>
                </a:solidFill>
              </a:rPr>
              <a:t>0.2 M</a:t>
            </a:r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sodium acetate. </a:t>
            </a:r>
            <a:r>
              <a:rPr lang="en-US" sz="2400" dirty="0" smtClean="0">
                <a:solidFill>
                  <a:srgbClr val="002060"/>
                </a:solidFill>
              </a:rPr>
              <a:t>(The </a:t>
            </a:r>
            <a:r>
              <a:rPr lang="en-US" sz="2400" dirty="0" err="1">
                <a:solidFill>
                  <a:srgbClr val="002060"/>
                </a:solidFill>
              </a:rPr>
              <a:t>pK</a:t>
            </a:r>
            <a:r>
              <a:rPr lang="en-US" sz="2400" baseline="-25000" dirty="0" err="1">
                <a:solidFill>
                  <a:srgbClr val="002060"/>
                </a:solidFill>
              </a:rPr>
              <a:t>a</a:t>
            </a:r>
            <a:r>
              <a:rPr lang="en-US" sz="2400" dirty="0">
                <a:solidFill>
                  <a:srgbClr val="002060"/>
                </a:solidFill>
              </a:rPr>
              <a:t> of acetic is </a:t>
            </a:r>
            <a:r>
              <a:rPr lang="en-US" sz="2400" dirty="0" smtClean="0">
                <a:solidFill>
                  <a:srgbClr val="002060"/>
                </a:solidFill>
              </a:rPr>
              <a:t>4.76).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US" sz="3600">
                <a:solidFill>
                  <a:srgbClr val="C00000"/>
                </a:solidFill>
              </a:rPr>
              <a:t>Henderson – Hasselbalch Relationships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93" y="1290016"/>
            <a:ext cx="4314807" cy="1003187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508494" y="4293513"/>
            <a:ext cx="3358906" cy="811887"/>
            <a:chOff x="2508494" y="4293513"/>
            <a:chExt cx="3358906" cy="811887"/>
          </a:xfrm>
        </p:grpSpPr>
        <p:sp>
          <p:nvSpPr>
            <p:cNvPr id="6" name="Rectangle 5"/>
            <p:cNvSpPr/>
            <p:nvPr/>
          </p:nvSpPr>
          <p:spPr>
            <a:xfrm>
              <a:off x="2508494" y="4410670"/>
              <a:ext cx="181665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solidFill>
                    <a:srgbClr val="C00000"/>
                  </a:solidFill>
                </a:rPr>
                <a:t>pH = </a:t>
              </a:r>
              <a:r>
                <a:rPr lang="en-US" sz="2200" dirty="0" err="1">
                  <a:solidFill>
                    <a:srgbClr val="C00000"/>
                  </a:solidFill>
                </a:rPr>
                <a:t>pKa</a:t>
              </a:r>
              <a:r>
                <a:rPr lang="en-US" sz="2200" dirty="0">
                  <a:solidFill>
                    <a:srgbClr val="C00000"/>
                  </a:solidFill>
                </a:rPr>
                <a:t> + log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400485" y="4293513"/>
              <a:ext cx="142449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MY" sz="2200" dirty="0" smtClean="0">
                  <a:solidFill>
                    <a:srgbClr val="C00000"/>
                  </a:solidFill>
                </a:rPr>
                <a:t>[CH</a:t>
              </a:r>
              <a:r>
                <a:rPr lang="en-MY" sz="2200" baseline="-25000" dirty="0" smtClean="0">
                  <a:solidFill>
                    <a:srgbClr val="C00000"/>
                  </a:solidFill>
                </a:rPr>
                <a:t>3</a:t>
              </a:r>
              <a:r>
                <a:rPr lang="en-MY" sz="2200" dirty="0" smtClean="0">
                  <a:solidFill>
                    <a:srgbClr val="C00000"/>
                  </a:solidFill>
                </a:rPr>
                <a:t>COO</a:t>
              </a:r>
              <a:r>
                <a:rPr lang="en-MY" sz="2200" baseline="30000" dirty="0" smtClean="0">
                  <a:solidFill>
                    <a:srgbClr val="C00000"/>
                  </a:solidFill>
                </a:rPr>
                <a:t>-</a:t>
              </a:r>
              <a:r>
                <a:rPr lang="en-MY" sz="2200" dirty="0" smtClean="0">
                  <a:solidFill>
                    <a:srgbClr val="C00000"/>
                  </a:solidFill>
                </a:rPr>
                <a:t>] </a:t>
              </a:r>
              <a:endParaRPr lang="en-US" sz="2200" dirty="0">
                <a:solidFill>
                  <a:srgbClr val="C0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324285" y="4674513"/>
              <a:ext cx="154311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MY" sz="2200" dirty="0">
                  <a:solidFill>
                    <a:srgbClr val="C00000"/>
                  </a:solidFill>
                </a:rPr>
                <a:t>[CH</a:t>
              </a:r>
              <a:r>
                <a:rPr lang="en-MY" sz="2200" baseline="-25000" dirty="0">
                  <a:solidFill>
                    <a:srgbClr val="C00000"/>
                  </a:solidFill>
                </a:rPr>
                <a:t>3</a:t>
              </a:r>
              <a:r>
                <a:rPr lang="en-MY" sz="2200" dirty="0">
                  <a:solidFill>
                    <a:srgbClr val="C00000"/>
                  </a:solidFill>
                </a:rPr>
                <a:t>COOH] </a:t>
              </a:r>
              <a:endParaRPr lang="en-US" sz="2200" dirty="0">
                <a:solidFill>
                  <a:srgbClr val="C00000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4400485" y="4719935"/>
              <a:ext cx="14478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209800" y="3810000"/>
            <a:ext cx="4419600" cy="430887"/>
            <a:chOff x="1600200" y="4038600"/>
            <a:chExt cx="4419600" cy="430887"/>
          </a:xfrm>
        </p:grpSpPr>
        <p:sp>
          <p:nvSpPr>
            <p:cNvPr id="13" name="Rectangle 12"/>
            <p:cNvSpPr/>
            <p:nvPr/>
          </p:nvSpPr>
          <p:spPr>
            <a:xfrm>
              <a:off x="1600200" y="4038600"/>
              <a:ext cx="441960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 smtClean="0"/>
                <a:t>CH</a:t>
              </a:r>
              <a:r>
                <a:rPr lang="en-US" sz="2200" baseline="-25000" dirty="0" smtClean="0"/>
                <a:t>3</a:t>
              </a:r>
              <a:r>
                <a:rPr lang="en-US" sz="2200" dirty="0" smtClean="0"/>
                <a:t>COOH                CH</a:t>
              </a:r>
              <a:r>
                <a:rPr lang="en-US" sz="2200" baseline="-25000" dirty="0" smtClean="0"/>
                <a:t>3</a:t>
              </a:r>
              <a:r>
                <a:rPr lang="en-US" sz="2200" dirty="0" smtClean="0"/>
                <a:t>COO</a:t>
              </a:r>
              <a:r>
                <a:rPr lang="en-US" sz="2200" baseline="30000" dirty="0" smtClean="0"/>
                <a:t>-</a:t>
              </a:r>
              <a:r>
                <a:rPr lang="en-US" sz="2200" dirty="0" smtClean="0"/>
                <a:t> + H</a:t>
              </a:r>
              <a:r>
                <a:rPr lang="en-US" sz="2200" baseline="30000" dirty="0" smtClean="0"/>
                <a:t>+</a:t>
              </a:r>
              <a:endParaRPr lang="en-US" sz="2200" baseline="300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4114800"/>
              <a:ext cx="885825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8"/>
          <p:cNvSpPr/>
          <p:nvPr/>
        </p:nvSpPr>
        <p:spPr>
          <a:xfrm>
            <a:off x="2531091" y="5893713"/>
            <a:ext cx="21868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pH = </a:t>
            </a:r>
            <a:r>
              <a:rPr lang="en-US" sz="2200" dirty="0">
                <a:solidFill>
                  <a:srgbClr val="C00000"/>
                </a:solidFill>
              </a:rPr>
              <a:t>4.76 + 0.301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31147" y="6279178"/>
            <a:ext cx="12763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pH = 5.06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508494" y="5081826"/>
            <a:ext cx="2669768" cy="811887"/>
            <a:chOff x="2508494" y="5081826"/>
            <a:chExt cx="2669768" cy="811887"/>
          </a:xfrm>
        </p:grpSpPr>
        <p:sp>
          <p:nvSpPr>
            <p:cNvPr id="18" name="Rectangle 17"/>
            <p:cNvSpPr/>
            <p:nvPr/>
          </p:nvSpPr>
          <p:spPr>
            <a:xfrm>
              <a:off x="2508494" y="5198983"/>
              <a:ext cx="181665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>
                  <a:solidFill>
                    <a:srgbClr val="C00000"/>
                  </a:solidFill>
                </a:rPr>
                <a:t>pH = </a:t>
              </a:r>
              <a:r>
                <a:rPr lang="en-US" sz="2200" dirty="0" err="1">
                  <a:solidFill>
                    <a:srgbClr val="C00000"/>
                  </a:solidFill>
                </a:rPr>
                <a:t>pKa</a:t>
              </a:r>
              <a:r>
                <a:rPr lang="en-US" sz="2200" dirty="0">
                  <a:solidFill>
                    <a:srgbClr val="C00000"/>
                  </a:solidFill>
                </a:rPr>
                <a:t> + log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00485" y="5081826"/>
              <a:ext cx="77777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MY" sz="2200" dirty="0" smtClean="0">
                  <a:solidFill>
                    <a:srgbClr val="C00000"/>
                  </a:solidFill>
                </a:rPr>
                <a:t>[0.2] </a:t>
              </a:r>
              <a:endParaRPr lang="en-US" sz="2200" dirty="0">
                <a:solidFill>
                  <a:srgbClr val="C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400485" y="5462826"/>
              <a:ext cx="77777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MY" sz="2200" dirty="0" smtClean="0">
                  <a:solidFill>
                    <a:srgbClr val="C00000"/>
                  </a:solidFill>
                </a:rPr>
                <a:t>[0.1] </a:t>
              </a:r>
              <a:endParaRPr lang="en-US" sz="2200" dirty="0">
                <a:solidFill>
                  <a:srgbClr val="C00000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400485" y="5508248"/>
              <a:ext cx="695357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328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Titration Curves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The </a:t>
            </a:r>
            <a:r>
              <a:rPr lang="en-MY" sz="2400" dirty="0" err="1">
                <a:solidFill>
                  <a:srgbClr val="000099"/>
                </a:solidFill>
              </a:rPr>
              <a:t>pKa</a:t>
            </a:r>
            <a:r>
              <a:rPr lang="en-MY" sz="2400" dirty="0">
                <a:solidFill>
                  <a:srgbClr val="000099"/>
                </a:solidFill>
              </a:rPr>
              <a:t> value is determined </a:t>
            </a:r>
            <a:r>
              <a:rPr lang="en-MY" sz="2400" dirty="0" smtClean="0">
                <a:solidFill>
                  <a:srgbClr val="000099"/>
                </a:solidFill>
              </a:rPr>
              <a:t>via </a:t>
            </a:r>
            <a:r>
              <a:rPr lang="en-MY" sz="2400" dirty="0" smtClean="0">
                <a:solidFill>
                  <a:srgbClr val="C00000"/>
                </a:solidFill>
              </a:rPr>
              <a:t>Titration.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9648" y="2437091"/>
            <a:ext cx="4212627" cy="359163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81000" y="228600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Inflection point </a:t>
            </a:r>
            <a:r>
              <a:rPr lang="en-MY" sz="2400" dirty="0">
                <a:solidFill>
                  <a:srgbClr val="000099"/>
                </a:solidFill>
              </a:rPr>
              <a:t>- the point in an acid-base titration at which enough base has been added to neutralize the 50 % of the acid (or vice versa</a:t>
            </a:r>
            <a:r>
              <a:rPr lang="en-MY" sz="2400" dirty="0" smtClean="0">
                <a:solidFill>
                  <a:srgbClr val="000099"/>
                </a:solidFill>
              </a:rPr>
              <a:t>).		</a:t>
            </a:r>
            <a:endParaRPr lang="en-MY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" y="511433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End or Equivalence point </a:t>
            </a:r>
            <a:r>
              <a:rPr lang="en-MY" sz="2400" dirty="0">
                <a:solidFill>
                  <a:srgbClr val="000099"/>
                </a:solidFill>
              </a:rPr>
              <a:t>- the point in an acid-base titration at which enough base has been added to exactly neutralize the acid </a:t>
            </a:r>
            <a:r>
              <a:rPr lang="en-MY" sz="2400" dirty="0" smtClean="0">
                <a:solidFill>
                  <a:srgbClr val="000099"/>
                </a:solidFill>
              </a:rPr>
              <a:t>(</a:t>
            </a:r>
            <a:r>
              <a:rPr lang="en-MY" sz="2400" dirty="0">
                <a:solidFill>
                  <a:srgbClr val="000099"/>
                </a:solidFill>
              </a:rPr>
              <a:t>or vice versa</a:t>
            </a:r>
            <a:r>
              <a:rPr lang="en-MY" sz="2400" dirty="0" smtClean="0">
                <a:solidFill>
                  <a:srgbClr val="000099"/>
                </a:solidFill>
              </a:rPr>
              <a:t>).</a:t>
            </a:r>
            <a:endParaRPr lang="en-MY" sz="2400" dirty="0">
              <a:solidFill>
                <a:srgbClr val="000099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3934984"/>
            <a:ext cx="2290762" cy="493546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1000" y="14550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C00000"/>
                </a:solidFill>
              </a:rPr>
              <a:t>Titration</a:t>
            </a:r>
            <a:r>
              <a:rPr lang="en-MY" sz="2400" dirty="0">
                <a:solidFill>
                  <a:srgbClr val="000099"/>
                </a:solidFill>
              </a:rPr>
              <a:t> - an experiment in which measured amounts of base (or acid) are added to </a:t>
            </a:r>
            <a:r>
              <a:rPr lang="en-MY" sz="2400" dirty="0" smtClean="0">
                <a:solidFill>
                  <a:srgbClr val="000099"/>
                </a:solidFill>
              </a:rPr>
              <a:t>measure </a:t>
            </a:r>
            <a:r>
              <a:rPr lang="en-MY" sz="2400" dirty="0">
                <a:solidFill>
                  <a:srgbClr val="000099"/>
                </a:solidFill>
              </a:rPr>
              <a:t>amounts of acid (or base).</a:t>
            </a:r>
          </a:p>
        </p:txBody>
      </p:sp>
    </p:spTree>
    <p:extLst>
      <p:ext uri="{BB962C8B-B14F-4D97-AF65-F5344CB8AC3E}">
        <p14:creationId xmlns:p14="http://schemas.microsoft.com/office/powerpoint/2010/main" val="84888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Titration Curves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4" name="Picture 4" descr="Fig 02-1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3223" y="1219200"/>
            <a:ext cx="6911577" cy="4894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351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Titration Curves</a:t>
            </a:r>
            <a:endParaRPr lang="en-US" sz="3600">
              <a:solidFill>
                <a:srgbClr val="C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391983"/>
            <a:ext cx="5410199" cy="4389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013662"/>
            <a:ext cx="5295900" cy="127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8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 dirty="0" smtClean="0">
                <a:solidFill>
                  <a:srgbClr val="C00000"/>
                </a:solidFill>
              </a:rPr>
              <a:t>Buffered Solutions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9906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Buffered solution </a:t>
            </a:r>
            <a:r>
              <a:rPr lang="en-MY" sz="2400" dirty="0">
                <a:solidFill>
                  <a:srgbClr val="000099"/>
                </a:solidFill>
              </a:rPr>
              <a:t>are solutions that resist changes in pH as acid and base are </a:t>
            </a:r>
            <a:r>
              <a:rPr lang="en-MY" sz="2400" dirty="0" smtClean="0">
                <a:solidFill>
                  <a:srgbClr val="000099"/>
                </a:solidFill>
              </a:rPr>
              <a:t>added.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181987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US" sz="2400" dirty="0">
                <a:solidFill>
                  <a:srgbClr val="000099"/>
                </a:solidFill>
              </a:rPr>
              <a:t>The ability of a solution to </a:t>
            </a:r>
            <a:r>
              <a:rPr lang="en-US" sz="2400" dirty="0" smtClean="0">
                <a:solidFill>
                  <a:srgbClr val="000099"/>
                </a:solidFill>
              </a:rPr>
              <a:t>resist changes </a:t>
            </a:r>
            <a:r>
              <a:rPr lang="en-US" sz="2400" dirty="0">
                <a:solidFill>
                  <a:srgbClr val="000099"/>
                </a:solidFill>
              </a:rPr>
              <a:t>in pH is known as its buffer capacity.</a:t>
            </a:r>
            <a:r>
              <a:rPr lang="en-MY" sz="2400" dirty="0" smtClean="0">
                <a:solidFill>
                  <a:srgbClr val="000099"/>
                </a:solidFill>
              </a:rPr>
              <a:t>	</a:t>
            </a:r>
            <a:endParaRPr lang="en-MY" sz="2800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57150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Most buffers consist of a weak acid and its conjugate </a:t>
            </a:r>
            <a:r>
              <a:rPr lang="en-MY" sz="2400" dirty="0" smtClean="0">
                <a:solidFill>
                  <a:srgbClr val="000099"/>
                </a:solidFill>
              </a:rPr>
              <a:t>base.	</a:t>
            </a:r>
            <a:endParaRPr lang="en-MY" sz="2800" dirty="0">
              <a:solidFill>
                <a:srgbClr val="00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2617589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>
                <a:solidFill>
                  <a:srgbClr val="000099"/>
                </a:solidFill>
              </a:rPr>
              <a:t>Buffer capacity is related to the concentrations of the weak acid and its conjugate </a:t>
            </a:r>
            <a:r>
              <a:rPr lang="en-MY" sz="2400" dirty="0" smtClean="0">
                <a:solidFill>
                  <a:srgbClr val="000099"/>
                </a:solidFill>
              </a:rPr>
              <a:t>base.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3379589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</a:t>
            </a:r>
            <a:r>
              <a:rPr lang="en-MY" sz="2400" dirty="0">
                <a:solidFill>
                  <a:srgbClr val="000099"/>
                </a:solidFill>
              </a:rPr>
              <a:t>T</a:t>
            </a:r>
            <a:r>
              <a:rPr lang="en-MY" sz="2400" dirty="0" smtClean="0">
                <a:solidFill>
                  <a:srgbClr val="000099"/>
                </a:solidFill>
              </a:rPr>
              <a:t>he </a:t>
            </a:r>
            <a:r>
              <a:rPr lang="en-MY" sz="2400" dirty="0">
                <a:solidFill>
                  <a:srgbClr val="000099"/>
                </a:solidFill>
              </a:rPr>
              <a:t>greater the concentration of the weak acid and its conjugate base, the greater the buffer </a:t>
            </a:r>
            <a:r>
              <a:rPr lang="en-MY" sz="2400" dirty="0" smtClean="0">
                <a:solidFill>
                  <a:srgbClr val="000099"/>
                </a:solidFill>
              </a:rPr>
              <a:t>capacity.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114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</a:t>
            </a:r>
            <a:r>
              <a:rPr lang="en-US" sz="2400" dirty="0" smtClean="0">
                <a:solidFill>
                  <a:srgbClr val="000099"/>
                </a:solidFill>
              </a:rPr>
              <a:t>T</a:t>
            </a:r>
            <a:r>
              <a:rPr lang="en-US" sz="2400" dirty="0" smtClean="0">
                <a:solidFill>
                  <a:srgbClr val="000099"/>
                </a:solidFill>
              </a:rPr>
              <a:t>he </a:t>
            </a:r>
            <a:r>
              <a:rPr lang="en-US" sz="2400" dirty="0">
                <a:solidFill>
                  <a:srgbClr val="000099"/>
                </a:solidFill>
              </a:rPr>
              <a:t>most </a:t>
            </a:r>
            <a:r>
              <a:rPr lang="en-US" sz="2400" dirty="0" smtClean="0">
                <a:solidFill>
                  <a:srgbClr val="000099"/>
                </a:solidFill>
              </a:rPr>
              <a:t>effective buffering region occurs </a:t>
            </a:r>
            <a:r>
              <a:rPr lang="en-US" sz="2400" dirty="0">
                <a:solidFill>
                  <a:srgbClr val="000099"/>
                </a:solidFill>
              </a:rPr>
              <a:t>when </a:t>
            </a:r>
            <a:r>
              <a:rPr lang="en-US" sz="2400" dirty="0" smtClean="0">
                <a:solidFill>
                  <a:srgbClr val="000099"/>
                </a:solidFill>
              </a:rPr>
              <a:t>the </a:t>
            </a:r>
            <a:r>
              <a:rPr lang="en-US" sz="2400" dirty="0" err="1" smtClean="0">
                <a:solidFill>
                  <a:srgbClr val="000099"/>
                </a:solidFill>
              </a:rPr>
              <a:t>the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>
                <a:solidFill>
                  <a:srgbClr val="000099"/>
                </a:solidFill>
              </a:rPr>
              <a:t>pH equals the </a:t>
            </a:r>
            <a:r>
              <a:rPr lang="en-US" sz="2400" dirty="0" err="1" smtClean="0">
                <a:solidFill>
                  <a:srgbClr val="000099"/>
                </a:solidFill>
              </a:rPr>
              <a:t>pKa</a:t>
            </a:r>
            <a:r>
              <a:rPr lang="en-US" sz="2400" dirty="0" smtClean="0">
                <a:solidFill>
                  <a:srgbClr val="000099"/>
                </a:solidFill>
              </a:rPr>
              <a:t>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4884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</a:t>
            </a:r>
            <a:r>
              <a:rPr lang="en-US" sz="2400" dirty="0">
                <a:solidFill>
                  <a:srgbClr val="000099"/>
                </a:solidFill>
              </a:rPr>
              <a:t>The effective range of buffering </a:t>
            </a:r>
            <a:r>
              <a:rPr lang="en-US" sz="2400" dirty="0" smtClean="0">
                <a:solidFill>
                  <a:srgbClr val="000099"/>
                </a:solidFill>
              </a:rPr>
              <a:t>is </a:t>
            </a:r>
            <a:r>
              <a:rPr lang="en-US" sz="2400" dirty="0">
                <a:solidFill>
                  <a:srgbClr val="000099"/>
                </a:solidFill>
              </a:rPr>
              <a:t>usually </a:t>
            </a:r>
            <a:r>
              <a:rPr lang="en-US" sz="2400" dirty="0" smtClean="0">
                <a:solidFill>
                  <a:srgbClr val="000099"/>
                </a:solidFill>
              </a:rPr>
              <a:t>one </a:t>
            </a:r>
            <a:r>
              <a:rPr lang="en-US" sz="2400" dirty="0">
                <a:solidFill>
                  <a:srgbClr val="000099"/>
                </a:solidFill>
              </a:rPr>
              <a:t>pH unit below to one pH </a:t>
            </a:r>
            <a:r>
              <a:rPr lang="en-US" sz="2400" dirty="0" smtClean="0">
                <a:solidFill>
                  <a:srgbClr val="000099"/>
                </a:solidFill>
              </a:rPr>
              <a:t>unit above </a:t>
            </a:r>
            <a:r>
              <a:rPr lang="en-US" sz="2400" dirty="0">
                <a:solidFill>
                  <a:srgbClr val="000099"/>
                </a:solidFill>
              </a:rPr>
              <a:t>the </a:t>
            </a:r>
            <a:r>
              <a:rPr lang="en-US" sz="2400" dirty="0" err="1">
                <a:solidFill>
                  <a:srgbClr val="000099"/>
                </a:solidFill>
              </a:rPr>
              <a:t>pKa</a:t>
            </a:r>
            <a:r>
              <a:rPr lang="en-US" sz="2400" dirty="0">
                <a:solidFill>
                  <a:srgbClr val="000099"/>
                </a:solidFill>
              </a:rPr>
              <a:t>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60960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	</a:t>
            </a:r>
            <a:r>
              <a:rPr lang="en-US" sz="2400" dirty="0" smtClean="0">
                <a:solidFill>
                  <a:srgbClr val="000099"/>
                </a:solidFill>
              </a:rPr>
              <a:t>i.e. Acetate buffer (</a:t>
            </a:r>
            <a:r>
              <a:rPr lang="en-US" sz="2400" dirty="0" err="1" smtClean="0">
                <a:solidFill>
                  <a:srgbClr val="000099"/>
                </a:solidFill>
              </a:rPr>
              <a:t>pKa</a:t>
            </a:r>
            <a:r>
              <a:rPr lang="en-US" sz="2400" dirty="0" smtClean="0">
                <a:solidFill>
                  <a:srgbClr val="000099"/>
                </a:solidFill>
              </a:rPr>
              <a:t> = 4.76) and Phosphate buffer (</a:t>
            </a:r>
            <a:r>
              <a:rPr lang="en-US" sz="2400" dirty="0" err="1" smtClean="0">
                <a:solidFill>
                  <a:srgbClr val="000099"/>
                </a:solidFill>
              </a:rPr>
              <a:t>pKa</a:t>
            </a:r>
            <a:r>
              <a:rPr lang="en-US" sz="2400" dirty="0" smtClean="0">
                <a:solidFill>
                  <a:srgbClr val="000099"/>
                </a:solidFill>
              </a:rPr>
              <a:t> = 7.20).  </a:t>
            </a:r>
            <a:endParaRPr lang="en-MY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0" grpId="0"/>
      <p:bldP spid="11" grpId="0"/>
      <p:bldP spid="14" grpId="0"/>
      <p:bldP spid="15" grpId="0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Biological Systems are Buffered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The two main buffers in biological </a:t>
            </a:r>
            <a:r>
              <a:rPr lang="en-MY" sz="2400" dirty="0">
                <a:solidFill>
                  <a:srgbClr val="000099"/>
                </a:solidFill>
              </a:rPr>
              <a:t>systems are </a:t>
            </a:r>
            <a:r>
              <a:rPr lang="en-MY" sz="2400" dirty="0" smtClean="0">
                <a:solidFill>
                  <a:srgbClr val="000099"/>
                </a:solidFill>
              </a:rPr>
              <a:t>carbonic (H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/HCO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 smtClean="0">
                <a:solidFill>
                  <a:srgbClr val="000099"/>
                </a:solidFill>
              </a:rPr>
              <a:t>) and phosphoric (H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>
                <a:solidFill>
                  <a:srgbClr val="000099"/>
                </a:solidFill>
              </a:rPr>
              <a:t>/</a:t>
            </a:r>
            <a:r>
              <a:rPr lang="en-MY" sz="2400" dirty="0" smtClean="0">
                <a:solidFill>
                  <a:srgbClr val="000099"/>
                </a:solidFill>
              </a:rPr>
              <a:t>HPO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2-</a:t>
            </a:r>
            <a:r>
              <a:rPr lang="en-MY" sz="2400" dirty="0" smtClean="0">
                <a:solidFill>
                  <a:srgbClr val="000099"/>
                </a:solidFill>
              </a:rPr>
              <a:t>) buffers.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828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/HCO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 smtClean="0">
                <a:solidFill>
                  <a:srgbClr val="000099"/>
                </a:solidFill>
              </a:rPr>
              <a:t> </a:t>
            </a:r>
            <a:r>
              <a:rPr lang="en-MY" sz="2400" dirty="0">
                <a:solidFill>
                  <a:srgbClr val="000099"/>
                </a:solidFill>
              </a:rPr>
              <a:t>is an important </a:t>
            </a:r>
            <a:r>
              <a:rPr lang="en-MY" sz="2400" dirty="0" smtClean="0">
                <a:solidFill>
                  <a:srgbClr val="000099"/>
                </a:solidFill>
              </a:rPr>
              <a:t>buffer </a:t>
            </a:r>
            <a:r>
              <a:rPr lang="en-MY" sz="2400" dirty="0">
                <a:solidFill>
                  <a:srgbClr val="000099"/>
                </a:solidFill>
              </a:rPr>
              <a:t>in blood</a:t>
            </a:r>
            <a:r>
              <a:rPr lang="en-MY" sz="2400" dirty="0" smtClean="0">
                <a:solidFill>
                  <a:srgbClr val="000099"/>
                </a:solidFill>
              </a:rPr>
              <a:t>.	</a:t>
            </a:r>
            <a:endParaRPr lang="en-MY" sz="2800" dirty="0">
              <a:solidFill>
                <a:srgbClr val="00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632013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300" dirty="0" smtClean="0">
                <a:sym typeface="Wingdings" panose="05000000000000000000" pitchFamily="2" charset="2"/>
              </a:rPr>
              <a:t></a:t>
            </a:r>
            <a:r>
              <a:rPr lang="en-MY" sz="2300" dirty="0" smtClean="0"/>
              <a:t>Hyperventilation </a:t>
            </a:r>
            <a:r>
              <a:rPr lang="en-MY" sz="2300" dirty="0"/>
              <a:t>can result in increased blood </a:t>
            </a:r>
            <a:r>
              <a:rPr lang="en-MY" sz="2300" dirty="0" err="1" smtClean="0"/>
              <a:t>pH.</a:t>
            </a:r>
            <a:endParaRPr lang="en-MY" sz="2300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593467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tabLst>
                <a:tab pos="177800" algn="l"/>
              </a:tabLst>
            </a:pPr>
            <a:r>
              <a:rPr lang="en-MY" sz="2300" dirty="0" smtClean="0">
                <a:sym typeface="Wingdings" panose="05000000000000000000" pitchFamily="2" charset="2"/>
              </a:rPr>
              <a:t></a:t>
            </a:r>
            <a:r>
              <a:rPr lang="en-MY" sz="2300" dirty="0" smtClean="0"/>
              <a:t>Hypoventilation </a:t>
            </a:r>
            <a:r>
              <a:rPr lang="en-MY" sz="2300" dirty="0"/>
              <a:t>can result in decreased blood </a:t>
            </a:r>
            <a:r>
              <a:rPr lang="en-MY" sz="2300" dirty="0" err="1" smtClean="0"/>
              <a:t>pH.</a:t>
            </a:r>
            <a:endParaRPr lang="en-MY" sz="23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419600"/>
            <a:ext cx="491721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14400" y="3352800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tabLst>
                <a:tab pos="282575" algn="l"/>
              </a:tabLst>
            </a:pPr>
            <a:r>
              <a:rPr lang="en-MY" sz="2400" dirty="0" smtClean="0">
                <a:sym typeface="Wingdings" panose="05000000000000000000" pitchFamily="2" charset="2"/>
              </a:rPr>
              <a:t></a:t>
            </a:r>
            <a:r>
              <a:rPr lang="en-MY" sz="2300" dirty="0" smtClean="0">
                <a:sym typeface="Wingdings" panose="05000000000000000000" pitchFamily="2" charset="2"/>
              </a:rPr>
              <a:t>At pH 7.45, </a:t>
            </a:r>
            <a:r>
              <a:rPr lang="en-US" sz="2300" dirty="0" smtClean="0"/>
              <a:t>the </a:t>
            </a:r>
            <a:r>
              <a:rPr lang="en-US" sz="2300" dirty="0"/>
              <a:t>major components </a:t>
            </a:r>
            <a:r>
              <a:rPr lang="en-US" sz="2300" dirty="0" smtClean="0"/>
              <a:t>in the buffer are </a:t>
            </a:r>
            <a:r>
              <a:rPr lang="en-US" sz="2300" dirty="0"/>
              <a:t>carbonic acid and the bicarbonate anion (HCO</a:t>
            </a:r>
            <a:r>
              <a:rPr lang="en-US" sz="2300" baseline="-25000" dirty="0"/>
              <a:t>3</a:t>
            </a:r>
            <a:r>
              <a:rPr lang="en-US" sz="2300" baseline="30000" dirty="0"/>
              <a:t>-</a:t>
            </a:r>
            <a:r>
              <a:rPr lang="en-US" sz="2300" dirty="0"/>
              <a:t>).</a:t>
            </a:r>
            <a:endParaRPr lang="en-MY" sz="2300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2277070"/>
            <a:ext cx="5715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tabLst>
                <a:tab pos="282575" algn="l"/>
              </a:tabLst>
            </a:pPr>
            <a:r>
              <a:rPr lang="en-MY" sz="2300" dirty="0" smtClean="0">
                <a:sym typeface="Wingdings" panose="05000000000000000000" pitchFamily="2" charset="2"/>
              </a:rPr>
              <a:t></a:t>
            </a:r>
            <a:r>
              <a:rPr lang="en-US" sz="2300" dirty="0"/>
              <a:t>The pH of </a:t>
            </a:r>
            <a:r>
              <a:rPr lang="en-US" sz="2300" dirty="0" smtClean="0"/>
              <a:t>blood (~pH 7.45) </a:t>
            </a:r>
            <a:r>
              <a:rPr lang="en-US" sz="2300" dirty="0"/>
              <a:t>is primarily regulated by the carbon dioxide–carbonic </a:t>
            </a:r>
            <a:r>
              <a:rPr lang="en-US" sz="2300" dirty="0" smtClean="0"/>
              <a:t>acid–bicarbonate buffer </a:t>
            </a:r>
            <a:r>
              <a:rPr lang="en-US" sz="2300" dirty="0"/>
              <a:t>system.</a:t>
            </a:r>
            <a:endParaRPr lang="en-MY" sz="23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6600" y="1871751"/>
            <a:ext cx="2024062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4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00335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tabLst>
                <a:tab pos="115888" algn="l"/>
              </a:tabLst>
            </a:pPr>
            <a:r>
              <a:rPr lang="en-MY" sz="3600">
                <a:solidFill>
                  <a:srgbClr val="C00000"/>
                </a:solidFill>
              </a:rPr>
              <a:t>Biological Systems are Buffered</a:t>
            </a:r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The two main buffers in biological </a:t>
            </a:r>
            <a:r>
              <a:rPr lang="en-MY" sz="2400" dirty="0">
                <a:solidFill>
                  <a:srgbClr val="000099"/>
                </a:solidFill>
              </a:rPr>
              <a:t>systems are </a:t>
            </a:r>
            <a:r>
              <a:rPr lang="en-MY" sz="2400" dirty="0" smtClean="0">
                <a:solidFill>
                  <a:srgbClr val="000099"/>
                </a:solidFill>
              </a:rPr>
              <a:t>phosphoric (H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>
                <a:solidFill>
                  <a:srgbClr val="000099"/>
                </a:solidFill>
              </a:rPr>
              <a:t>/</a:t>
            </a:r>
            <a:r>
              <a:rPr lang="en-MY" sz="2400" dirty="0" smtClean="0">
                <a:solidFill>
                  <a:srgbClr val="000099"/>
                </a:solidFill>
              </a:rPr>
              <a:t>HPO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2-</a:t>
            </a:r>
            <a:r>
              <a:rPr lang="en-MY" sz="2400" dirty="0" smtClean="0">
                <a:solidFill>
                  <a:srgbClr val="000099"/>
                </a:solidFill>
              </a:rPr>
              <a:t>) and carbonic buffers (H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dirty="0" smtClean="0">
                <a:solidFill>
                  <a:srgbClr val="000099"/>
                </a:solidFill>
              </a:rPr>
              <a:t>/HCO</a:t>
            </a:r>
            <a:r>
              <a:rPr lang="en-MY" sz="2400" baseline="-25000" dirty="0" smtClean="0">
                <a:solidFill>
                  <a:srgbClr val="000099"/>
                </a:solidFill>
              </a:rPr>
              <a:t>3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 smtClean="0">
                <a:solidFill>
                  <a:srgbClr val="000099"/>
                </a:solidFill>
              </a:rPr>
              <a:t>).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33363" algn="l"/>
              </a:tabLst>
            </a:pPr>
            <a:r>
              <a:rPr lang="en-MY" sz="2400" dirty="0" smtClean="0">
                <a:solidFill>
                  <a:srgbClr val="000099"/>
                </a:solidFill>
              </a:rPr>
              <a:t>- H</a:t>
            </a:r>
            <a:r>
              <a:rPr lang="en-MY" sz="2400" baseline="-25000" dirty="0" smtClean="0">
                <a:solidFill>
                  <a:srgbClr val="000099"/>
                </a:solidFill>
              </a:rPr>
              <a:t>2</a:t>
            </a:r>
            <a:r>
              <a:rPr lang="en-MY" sz="2400" dirty="0" smtClean="0">
                <a:solidFill>
                  <a:srgbClr val="000099"/>
                </a:solidFill>
              </a:rPr>
              <a:t>PO</a:t>
            </a:r>
            <a:r>
              <a:rPr lang="en-MY" sz="2400" baseline="-25000" dirty="0" smtClean="0">
                <a:solidFill>
                  <a:srgbClr val="000099"/>
                </a:solidFill>
              </a:rPr>
              <a:t>4</a:t>
            </a:r>
            <a:r>
              <a:rPr lang="en-MY" sz="2400" baseline="30000" dirty="0" smtClean="0">
                <a:solidFill>
                  <a:srgbClr val="000099"/>
                </a:solidFill>
              </a:rPr>
              <a:t>-</a:t>
            </a:r>
            <a:r>
              <a:rPr lang="en-MY" sz="2400" dirty="0">
                <a:solidFill>
                  <a:srgbClr val="000099"/>
                </a:solidFill>
              </a:rPr>
              <a:t>/HPO</a:t>
            </a:r>
            <a:r>
              <a:rPr lang="en-MY" sz="2400" baseline="-25000" dirty="0">
                <a:solidFill>
                  <a:srgbClr val="000099"/>
                </a:solidFill>
              </a:rPr>
              <a:t>4</a:t>
            </a:r>
            <a:r>
              <a:rPr lang="en-MY" sz="2400" baseline="30000" dirty="0">
                <a:solidFill>
                  <a:srgbClr val="000099"/>
                </a:solidFill>
              </a:rPr>
              <a:t>2-</a:t>
            </a:r>
            <a:r>
              <a:rPr lang="en-MY" sz="2400" dirty="0">
                <a:solidFill>
                  <a:srgbClr val="000099"/>
                </a:solidFill>
              </a:rPr>
              <a:t> is the principal buffer in </a:t>
            </a:r>
            <a:r>
              <a:rPr lang="en-MY" sz="2400" dirty="0" smtClean="0">
                <a:solidFill>
                  <a:srgbClr val="000099"/>
                </a:solidFill>
              </a:rPr>
              <a:t>cells.</a:t>
            </a:r>
            <a:endParaRPr lang="en-MY" sz="2400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8100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tabLst>
                <a:tab pos="282575" algn="l"/>
              </a:tabLst>
            </a:pPr>
            <a:r>
              <a:rPr lang="en-MY" sz="2400" dirty="0" smtClean="0">
                <a:sym typeface="Wingdings" panose="05000000000000000000" pitchFamily="2" charset="2"/>
              </a:rPr>
              <a:t>T</a:t>
            </a:r>
            <a:r>
              <a:rPr lang="en-US" sz="2400" dirty="0" smtClean="0"/>
              <a:t>he </a:t>
            </a:r>
            <a:r>
              <a:rPr lang="en-US" sz="2400" dirty="0"/>
              <a:t>major species of </a:t>
            </a:r>
            <a:r>
              <a:rPr lang="en-US" sz="2400" dirty="0" smtClean="0"/>
              <a:t>inorganic phosphate </a:t>
            </a:r>
            <a:r>
              <a:rPr lang="en-US" sz="2400" dirty="0"/>
              <a:t>present at physiological pH are H</a:t>
            </a:r>
            <a:r>
              <a:rPr lang="en-US" sz="2400" baseline="-25000" dirty="0"/>
              <a:t>2</a:t>
            </a:r>
            <a:r>
              <a:rPr lang="en-US" sz="2400" dirty="0"/>
              <a:t>PO</a:t>
            </a:r>
            <a:r>
              <a:rPr lang="en-US" sz="2400" baseline="-25000" dirty="0"/>
              <a:t>4</a:t>
            </a:r>
            <a:r>
              <a:rPr lang="en-US" sz="2400" dirty="0"/>
              <a:t> and </a:t>
            </a:r>
            <a:r>
              <a:rPr lang="en-US" sz="2400" dirty="0" smtClean="0"/>
              <a:t>HPO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, </a:t>
            </a:r>
            <a:r>
              <a:rPr lang="en-US" sz="2400" dirty="0"/>
              <a:t>reflecting </a:t>
            </a:r>
            <a:r>
              <a:rPr lang="en-US" sz="2400" dirty="0" smtClean="0"/>
              <a:t>the second </a:t>
            </a:r>
            <a:r>
              <a:rPr lang="en-US" sz="2400" dirty="0" err="1"/>
              <a:t>pKa</a:t>
            </a:r>
            <a:r>
              <a:rPr lang="en-US" sz="2400" dirty="0"/>
              <a:t> (pK2) value for phosphoric acid</a:t>
            </a:r>
            <a:r>
              <a:rPr lang="en-US" sz="2400" dirty="0" smtClean="0"/>
              <a:t>, pH </a:t>
            </a:r>
            <a:r>
              <a:rPr lang="en-US" sz="2400" dirty="0"/>
              <a:t>7.2</a:t>
            </a:r>
            <a:r>
              <a:rPr lang="en-MY" sz="2400" dirty="0" smtClean="0"/>
              <a:t>.</a:t>
            </a:r>
            <a:endParaRPr lang="en-MY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3052465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tabLst>
                <a:tab pos="282575" algn="l"/>
              </a:tabLst>
            </a:pPr>
            <a:r>
              <a:rPr lang="en-MY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>
                <a:sym typeface="Wingdings" panose="05000000000000000000" pitchFamily="2" charset="2"/>
              </a:rPr>
              <a:t>Hemoglobin is the strongest buffer in blood cells other than the carbon </a:t>
            </a:r>
            <a:r>
              <a:rPr lang="en-US" sz="2400" dirty="0" smtClean="0">
                <a:sym typeface="Wingdings" panose="05000000000000000000" pitchFamily="2" charset="2"/>
              </a:rPr>
              <a:t>dioxide–carbonic </a:t>
            </a:r>
            <a:r>
              <a:rPr lang="en-US" sz="2400" dirty="0">
                <a:sym typeface="Wingdings" panose="05000000000000000000" pitchFamily="2" charset="2"/>
              </a:rPr>
              <a:t>acid–bicarbonate buffer.</a:t>
            </a:r>
            <a:endParaRPr lang="en-MY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22860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tabLst>
                <a:tab pos="282575" algn="l"/>
              </a:tabLst>
            </a:pPr>
            <a:r>
              <a:rPr lang="en-MY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/>
              <a:t>Within cells, both proteins and inorganic phosphate contribute to </a:t>
            </a:r>
            <a:r>
              <a:rPr lang="en-US" sz="2400" dirty="0" smtClean="0"/>
              <a:t>intracellular buffering.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378765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667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mv</dc:creator>
  <cp:lastModifiedBy>HP</cp:lastModifiedBy>
  <cp:revision>267</cp:revision>
  <dcterms:created xsi:type="dcterms:W3CDTF">2011-02-28T02:05:40Z</dcterms:created>
  <dcterms:modified xsi:type="dcterms:W3CDTF">2019-01-17T06:22:46Z</dcterms:modified>
</cp:coreProperties>
</file>