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2" r:id="rId3"/>
    <p:sldId id="343" r:id="rId4"/>
    <p:sldId id="321" r:id="rId5"/>
    <p:sldId id="340" r:id="rId6"/>
    <p:sldId id="344" r:id="rId7"/>
    <p:sldId id="331" r:id="rId8"/>
    <p:sldId id="345" r:id="rId9"/>
    <p:sldId id="347" r:id="rId10"/>
    <p:sldId id="348" r:id="rId11"/>
    <p:sldId id="349" r:id="rId12"/>
    <p:sldId id="350" r:id="rId13"/>
    <p:sldId id="346" r:id="rId14"/>
    <p:sldId id="332" r:id="rId15"/>
    <p:sldId id="335" r:id="rId16"/>
    <p:sldId id="334" r:id="rId17"/>
    <p:sldId id="338" r:id="rId18"/>
    <p:sldId id="296" r:id="rId19"/>
    <p:sldId id="352" r:id="rId20"/>
    <p:sldId id="32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69" autoAdjust="0"/>
    <p:restoredTop sz="94660"/>
  </p:normalViewPr>
  <p:slideViewPr>
    <p:cSldViewPr>
      <p:cViewPr>
        <p:scale>
          <a:sx n="100" d="100"/>
          <a:sy n="100" d="100"/>
        </p:scale>
        <p:origin x="1109" y="-1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E85F4-7C79-49C9-9592-1996CD340D40}" type="datetimeFigureOut">
              <a:rPr lang="en-US" smtClean="0"/>
              <a:pPr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3352800"/>
            <a:ext cx="8763000" cy="838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>
          <a:xfrm>
            <a:off x="685800" y="1981200"/>
            <a:ext cx="7772400" cy="1143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Lecture 2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>
          <a:xfrm>
            <a:off x="0" y="3352800"/>
            <a:ext cx="9144000" cy="1143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4800" dirty="0" smtClean="0">
                <a:solidFill>
                  <a:schemeClr val="bg1"/>
                </a:solidFill>
                <a:latin typeface="Calibri" pitchFamily="34" charset="0"/>
              </a:rPr>
              <a:t>WATER and HYDROGEN BONDS</a:t>
            </a:r>
            <a:endParaRPr lang="en-US" sz="4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TextBox 5"/>
          <p:cNvSpPr txBox="1"/>
          <p:nvPr/>
        </p:nvSpPr>
        <p:spPr>
          <a:xfrm>
            <a:off x="457200" y="1524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indent="-115888" algn="r">
              <a:tabLst>
                <a:tab pos="115888" algn="l"/>
              </a:tabLst>
            </a:pPr>
            <a:r>
              <a:rPr lang="en-US" sz="3200" b="1" dirty="0" smtClean="0">
                <a:solidFill>
                  <a:srgbClr val="7030A0"/>
                </a:solidFill>
              </a:rPr>
              <a:t>STB1083  BIOCHEMISTRY</a:t>
            </a:r>
            <a:endParaRPr lang="en-US" sz="3200" b="1" dirty="0">
              <a:solidFill>
                <a:srgbClr val="7030A0"/>
              </a:solidFill>
            </a:endParaRPr>
          </a:p>
        </p:txBody>
      </p:sp>
      <p:pic>
        <p:nvPicPr>
          <p:cNvPr id="10" name="Picture 9" descr="http://www.unimas.my/images/logo/UNIMAS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1"/>
            <a:ext cx="1066799" cy="106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Water is the most abundant molecule in most </a:t>
            </a:r>
            <a:r>
              <a:rPr lang="en-US" sz="2400" dirty="0" smtClean="0">
                <a:solidFill>
                  <a:srgbClr val="000099"/>
                </a:solidFill>
              </a:rPr>
              <a:t>cells, accounting </a:t>
            </a:r>
            <a:r>
              <a:rPr lang="en-US" sz="2400" dirty="0">
                <a:solidFill>
                  <a:srgbClr val="000099"/>
                </a:solidFill>
              </a:rPr>
              <a:t>for 60% to 90% of the mass of the cell.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Water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1" y="2209802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Tx/>
              <a:buChar char="-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2/3 </a:t>
            </a:r>
            <a:r>
              <a:rPr lang="en-MY" sz="2400" dirty="0">
                <a:solidFill>
                  <a:srgbClr val="000099"/>
                </a:solidFill>
              </a:rPr>
              <a:t>of our water is inside our cells,  </a:t>
            </a:r>
            <a:endParaRPr lang="en-MY" sz="2400" dirty="0" smtClean="0">
              <a:solidFill>
                <a:srgbClr val="000099"/>
              </a:solidFill>
            </a:endParaRPr>
          </a:p>
          <a:p>
            <a:pPr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 </a:t>
            </a:r>
            <a:r>
              <a:rPr lang="en-MY" sz="2400" dirty="0" smtClean="0">
                <a:solidFill>
                  <a:srgbClr val="000099"/>
                </a:solidFill>
              </a:rPr>
              <a:t>  1/3 </a:t>
            </a:r>
            <a:r>
              <a:rPr lang="en-MY" sz="2400" dirty="0">
                <a:solidFill>
                  <a:srgbClr val="000099"/>
                </a:solidFill>
              </a:rPr>
              <a:t>is outside our </a:t>
            </a:r>
            <a:r>
              <a:rPr lang="en-MY" sz="2400" dirty="0" smtClean="0">
                <a:solidFill>
                  <a:srgbClr val="000099"/>
                </a:solidFill>
              </a:rPr>
              <a:t>cells.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048002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A water molecule (H</a:t>
            </a:r>
            <a:r>
              <a:rPr lang="en-US" sz="2400" baseline="-25000" dirty="0">
                <a:solidFill>
                  <a:srgbClr val="000099"/>
                </a:solidFill>
              </a:rPr>
              <a:t>2</a:t>
            </a:r>
            <a:r>
              <a:rPr lang="en-US" sz="2400" dirty="0">
                <a:solidFill>
                  <a:srgbClr val="000099"/>
                </a:solidFill>
              </a:rPr>
              <a:t>O) is </a:t>
            </a:r>
            <a:r>
              <a:rPr lang="en-US" sz="2400" dirty="0" smtClean="0">
                <a:solidFill>
                  <a:srgbClr val="000099"/>
                </a:solidFill>
              </a:rPr>
              <a:t>V-shaped.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896141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The H—O—H bond angle in free water molecules is 104.5</a:t>
            </a:r>
            <a:r>
              <a:rPr lang="en-US" sz="2400" dirty="0" smtClean="0">
                <a:solidFill>
                  <a:srgbClr val="000099"/>
                </a:solidFill>
              </a:rPr>
              <a:t>°.</a:t>
            </a:r>
            <a:endParaRPr lang="en-MY" sz="2400" dirty="0">
              <a:solidFill>
                <a:srgbClr val="000099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085115" y="2286000"/>
            <a:ext cx="2999224" cy="1655851"/>
            <a:chOff x="6085115" y="2286000"/>
            <a:chExt cx="2999224" cy="165585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85115" y="2397398"/>
              <a:ext cx="1077685" cy="154445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98630" y="2286000"/>
              <a:ext cx="1785709" cy="1635398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609600" y="4294286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tabLst>
                <a:tab pos="233363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- 	If </a:t>
            </a:r>
            <a:r>
              <a:rPr lang="en-US" sz="2400" dirty="0">
                <a:solidFill>
                  <a:srgbClr val="000099"/>
                </a:solidFill>
              </a:rPr>
              <a:t>the electron </a:t>
            </a:r>
            <a:r>
              <a:rPr lang="en-US" sz="2400" dirty="0" smtClean="0">
                <a:solidFill>
                  <a:srgbClr val="000099"/>
                </a:solidFill>
              </a:rPr>
              <a:t>orbitals were </a:t>
            </a:r>
            <a:r>
              <a:rPr lang="en-US" sz="2400" dirty="0">
                <a:solidFill>
                  <a:srgbClr val="000099"/>
                </a:solidFill>
              </a:rPr>
              <a:t>really pointing to the four </a:t>
            </a:r>
            <a:r>
              <a:rPr lang="en-US" sz="2400" dirty="0" smtClean="0">
                <a:solidFill>
                  <a:srgbClr val="000099"/>
                </a:solidFill>
              </a:rPr>
              <a:t>corners </a:t>
            </a:r>
            <a:r>
              <a:rPr lang="en-US" sz="2400" dirty="0">
                <a:solidFill>
                  <a:srgbClr val="000099"/>
                </a:solidFill>
              </a:rPr>
              <a:t>of a tetrahedron, the angle would </a:t>
            </a:r>
            <a:r>
              <a:rPr lang="en-US" sz="2400" dirty="0" smtClean="0">
                <a:solidFill>
                  <a:srgbClr val="000099"/>
                </a:solidFill>
              </a:rPr>
              <a:t>be 109.5</a:t>
            </a:r>
            <a:r>
              <a:rPr lang="en-US" sz="2400" dirty="0">
                <a:solidFill>
                  <a:srgbClr val="000099"/>
                </a:solidFill>
              </a:rPr>
              <a:t>°. 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5043606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tabLst>
                <a:tab pos="233363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- 	Strong </a:t>
            </a:r>
            <a:r>
              <a:rPr lang="en-US" sz="2400" dirty="0">
                <a:solidFill>
                  <a:srgbClr val="000099"/>
                </a:solidFill>
              </a:rPr>
              <a:t>repulsion </a:t>
            </a:r>
            <a:r>
              <a:rPr lang="en-US" sz="2400" dirty="0" smtClean="0">
                <a:solidFill>
                  <a:srgbClr val="000099"/>
                </a:solidFill>
              </a:rPr>
              <a:t>between the </a:t>
            </a:r>
            <a:r>
              <a:rPr lang="en-US" sz="2400" dirty="0">
                <a:solidFill>
                  <a:srgbClr val="000099"/>
                </a:solidFill>
              </a:rPr>
              <a:t>lone electron pairs </a:t>
            </a:r>
            <a:r>
              <a:rPr lang="en-US" sz="2400" dirty="0" smtClean="0">
                <a:solidFill>
                  <a:srgbClr val="000099"/>
                </a:solidFill>
              </a:rPr>
              <a:t>pushes </a:t>
            </a:r>
            <a:r>
              <a:rPr lang="en-US" sz="2400" dirty="0">
                <a:solidFill>
                  <a:srgbClr val="000099"/>
                </a:solidFill>
              </a:rPr>
              <a:t>the covalent bond orbitals </a:t>
            </a:r>
            <a:r>
              <a:rPr lang="en-US" sz="2400" dirty="0" smtClean="0">
                <a:solidFill>
                  <a:srgbClr val="000099"/>
                </a:solidFill>
              </a:rPr>
              <a:t>closer to reduce </a:t>
            </a:r>
            <a:r>
              <a:rPr lang="en-US" sz="2400" dirty="0">
                <a:solidFill>
                  <a:srgbClr val="000099"/>
                </a:solidFill>
              </a:rPr>
              <a:t>the angle </a:t>
            </a:r>
            <a:r>
              <a:rPr lang="en-US" sz="2400" dirty="0" smtClean="0">
                <a:solidFill>
                  <a:srgbClr val="000099"/>
                </a:solidFill>
              </a:rPr>
              <a:t>to </a:t>
            </a:r>
            <a:r>
              <a:rPr lang="en-US" sz="2400" dirty="0">
                <a:solidFill>
                  <a:srgbClr val="000099"/>
                </a:solidFill>
              </a:rPr>
              <a:t>104.5</a:t>
            </a:r>
            <a:r>
              <a:rPr lang="en-US" sz="2400" dirty="0" smtClean="0">
                <a:solidFill>
                  <a:srgbClr val="000099"/>
                </a:solidFill>
              </a:rPr>
              <a:t>°.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5798403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tabLst>
                <a:tab pos="233363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- </a:t>
            </a:r>
            <a:r>
              <a:rPr lang="en-US" sz="2400" dirty="0">
                <a:solidFill>
                  <a:srgbClr val="000099"/>
                </a:solidFill>
              </a:rPr>
              <a:t>	Some important properties of water arise from its angled shape and the intermolecular bonds that it can form.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1828802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Mammalian cells </a:t>
            </a:r>
            <a:r>
              <a:rPr lang="en-MY" sz="2400" dirty="0" smtClean="0">
                <a:solidFill>
                  <a:srgbClr val="000099"/>
                </a:solidFill>
              </a:rPr>
              <a:t>consist of approximately </a:t>
            </a:r>
            <a:r>
              <a:rPr lang="en-MY" sz="2400" dirty="0">
                <a:solidFill>
                  <a:srgbClr val="000099"/>
                </a:solidFill>
              </a:rPr>
              <a:t>70% </a:t>
            </a:r>
            <a:r>
              <a:rPr lang="en-MY" sz="2400" dirty="0" smtClean="0">
                <a:solidFill>
                  <a:srgbClr val="000099"/>
                </a:solidFill>
              </a:rPr>
              <a:t>water.</a:t>
            </a:r>
            <a:endParaRPr lang="en-MY" sz="2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00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Why is water important?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Water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37160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1. Water </a:t>
            </a:r>
            <a:r>
              <a:rPr lang="en-MY" sz="2400" dirty="0">
                <a:solidFill>
                  <a:srgbClr val="000099"/>
                </a:solidFill>
              </a:rPr>
              <a:t>is the solvent </a:t>
            </a:r>
            <a:r>
              <a:rPr lang="en-MY" sz="2400" dirty="0" smtClean="0">
                <a:solidFill>
                  <a:srgbClr val="000099"/>
                </a:solidFill>
              </a:rPr>
              <a:t>for various </a:t>
            </a:r>
            <a:r>
              <a:rPr lang="en-MY" sz="2400" dirty="0">
                <a:solidFill>
                  <a:srgbClr val="000099"/>
                </a:solidFill>
              </a:rPr>
              <a:t>biological </a:t>
            </a:r>
            <a:r>
              <a:rPr lang="en-MY" sz="2400" dirty="0" smtClean="0">
                <a:solidFill>
                  <a:srgbClr val="000099"/>
                </a:solidFill>
              </a:rPr>
              <a:t>systems. 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1616" y="3276600"/>
            <a:ext cx="7553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Polar compounds.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31616" y="4495800"/>
            <a:ext cx="7553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Ionic compounds. 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84016" y="4881265"/>
            <a:ext cx="7407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C00000"/>
                </a:solidFill>
              </a:rPr>
              <a:t>Ionic compounds </a:t>
            </a:r>
            <a:r>
              <a:rPr lang="en-MY" sz="2400">
                <a:solidFill>
                  <a:srgbClr val="000099"/>
                </a:solidFill>
              </a:rPr>
              <a:t>readily dissolve in water because of the ionic </a:t>
            </a:r>
            <a:r>
              <a:rPr lang="en-MY" sz="2400" smtClean="0">
                <a:solidFill>
                  <a:srgbClr val="000099"/>
                </a:solidFill>
              </a:rPr>
              <a:t>– dipole interactions.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84016" y="3680936"/>
            <a:ext cx="7318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C00000"/>
                </a:solidFill>
              </a:rPr>
              <a:t>Non-ionic</a:t>
            </a:r>
            <a:r>
              <a:rPr lang="en-MY" sz="2400">
                <a:solidFill>
                  <a:srgbClr val="000099"/>
                </a:solidFill>
              </a:rPr>
              <a:t> polar compounds dissolve in water because of the </a:t>
            </a:r>
            <a:r>
              <a:rPr lang="en-MY" sz="2400" smtClean="0">
                <a:solidFill>
                  <a:srgbClr val="000099"/>
                </a:solidFill>
              </a:rPr>
              <a:t>dipole–dipole interactions.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3000" y="2514600"/>
            <a:ext cx="7787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tabLst>
                <a:tab pos="177800" algn="l"/>
              </a:tabLst>
            </a:pPr>
            <a:r>
              <a:rPr lang="en-US" sz="2400" dirty="0" err="1" smtClean="0">
                <a:solidFill>
                  <a:srgbClr val="000099"/>
                </a:solidFill>
              </a:rPr>
              <a:t>i</a:t>
            </a:r>
            <a:r>
              <a:rPr lang="en-US" sz="2400" dirty="0" smtClean="0">
                <a:solidFill>
                  <a:srgbClr val="000099"/>
                </a:solidFill>
              </a:rPr>
              <a:t>. Many molecules </a:t>
            </a:r>
            <a:r>
              <a:rPr lang="en-US" sz="2400" dirty="0">
                <a:solidFill>
                  <a:srgbClr val="000099"/>
                </a:solidFill>
              </a:rPr>
              <a:t>interact extensively with water and, as a result, are very </a:t>
            </a:r>
            <a:r>
              <a:rPr lang="en-US" sz="2400" dirty="0" smtClean="0">
                <a:solidFill>
                  <a:srgbClr val="000099"/>
                </a:solidFill>
              </a:rPr>
              <a:t>soluble.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1752600"/>
            <a:ext cx="7864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Most </a:t>
            </a:r>
            <a:r>
              <a:rPr lang="en-US" sz="2400" dirty="0">
                <a:solidFill>
                  <a:srgbClr val="000099"/>
                </a:solidFill>
              </a:rPr>
              <a:t>metabolic </a:t>
            </a:r>
            <a:r>
              <a:rPr lang="en-US" sz="2400" dirty="0" smtClean="0">
                <a:solidFill>
                  <a:srgbClr val="000099"/>
                </a:solidFill>
              </a:rPr>
              <a:t>processes of </a:t>
            </a:r>
            <a:r>
              <a:rPr lang="en-US" sz="2400" dirty="0">
                <a:solidFill>
                  <a:srgbClr val="000099"/>
                </a:solidFill>
              </a:rPr>
              <a:t>cells has to </a:t>
            </a:r>
            <a:r>
              <a:rPr lang="en-US" sz="2400" dirty="0" smtClean="0">
                <a:solidFill>
                  <a:srgbClr val="000099"/>
                </a:solidFill>
              </a:rPr>
              <a:t>operate in </a:t>
            </a:r>
            <a:r>
              <a:rPr lang="en-US" sz="2400" dirty="0">
                <a:solidFill>
                  <a:srgbClr val="000099"/>
                </a:solidFill>
              </a:rPr>
              <a:t>an aqueous environment because water is an essential solvent.</a:t>
            </a:r>
            <a:endParaRPr lang="en-MY" sz="2400" dirty="0" smtClean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24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0" grpId="0"/>
      <p:bldP spid="11" grpId="0"/>
      <p:bldP spid="12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Why is water important?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Water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137160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1. Water </a:t>
            </a:r>
            <a:r>
              <a:rPr lang="en-MY" sz="2400" dirty="0">
                <a:solidFill>
                  <a:srgbClr val="000099"/>
                </a:solidFill>
              </a:rPr>
              <a:t>is the solvent </a:t>
            </a:r>
            <a:r>
              <a:rPr lang="en-MY" sz="2400" dirty="0" smtClean="0">
                <a:solidFill>
                  <a:srgbClr val="000099"/>
                </a:solidFill>
              </a:rPr>
              <a:t>for various </a:t>
            </a:r>
            <a:r>
              <a:rPr lang="en-MY" sz="2400" dirty="0">
                <a:solidFill>
                  <a:srgbClr val="000099"/>
                </a:solidFill>
              </a:rPr>
              <a:t>biological </a:t>
            </a:r>
            <a:r>
              <a:rPr lang="en-MY" sz="2400" dirty="0" smtClean="0">
                <a:solidFill>
                  <a:srgbClr val="000099"/>
                </a:solidFill>
              </a:rPr>
              <a:t>systems. 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43000" y="2514600"/>
            <a:ext cx="7864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tabLst>
                <a:tab pos="287338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ii.	Some </a:t>
            </a:r>
            <a:r>
              <a:rPr lang="en-US" sz="2400" dirty="0">
                <a:solidFill>
                  <a:srgbClr val="000099"/>
                </a:solidFill>
              </a:rPr>
              <a:t>molecules do not dissolve easily in water and tend to associate with each other in order to avoid water.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0600" y="1752600"/>
            <a:ext cx="7864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Most </a:t>
            </a:r>
            <a:r>
              <a:rPr lang="en-US" sz="2400" dirty="0">
                <a:solidFill>
                  <a:srgbClr val="000099"/>
                </a:solidFill>
              </a:rPr>
              <a:t>metabolic </a:t>
            </a:r>
            <a:r>
              <a:rPr lang="en-US" sz="2400" dirty="0" smtClean="0">
                <a:solidFill>
                  <a:srgbClr val="000099"/>
                </a:solidFill>
              </a:rPr>
              <a:t>processes of </a:t>
            </a:r>
            <a:r>
              <a:rPr lang="en-US" sz="2400" dirty="0">
                <a:solidFill>
                  <a:srgbClr val="000099"/>
                </a:solidFill>
              </a:rPr>
              <a:t>cells has to </a:t>
            </a:r>
            <a:r>
              <a:rPr lang="en-US" sz="2400" dirty="0" smtClean="0">
                <a:solidFill>
                  <a:srgbClr val="000099"/>
                </a:solidFill>
              </a:rPr>
              <a:t>operate in </a:t>
            </a:r>
            <a:r>
              <a:rPr lang="en-US" sz="2400" dirty="0">
                <a:solidFill>
                  <a:srgbClr val="000099"/>
                </a:solidFill>
              </a:rPr>
              <a:t>an aqueous environment because water is an essential solvent.</a:t>
            </a:r>
            <a:endParaRPr lang="en-MY" sz="2400" dirty="0" smtClean="0">
              <a:solidFill>
                <a:srgbClr val="000099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31616" y="3273862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MY" sz="2400" dirty="0">
                <a:solidFill>
                  <a:srgbClr val="C00000"/>
                </a:solidFill>
              </a:rPr>
              <a:t>Non polar </a:t>
            </a:r>
            <a:r>
              <a:rPr lang="en-MY" sz="2400" dirty="0" smtClean="0">
                <a:solidFill>
                  <a:srgbClr val="C00000"/>
                </a:solidFill>
              </a:rPr>
              <a:t>compounds.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584016" y="36576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The H-bond network of water reorganizes to accommodate the non-polar solute</a:t>
            </a:r>
            <a:r>
              <a:rPr lang="en-MY" sz="2400" smtClean="0">
                <a:solidFill>
                  <a:srgbClr val="000099"/>
                </a:solidFill>
              </a:rPr>
              <a:t>. 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84016" y="4415135"/>
            <a:ext cx="7483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As a result, the non-polar substances tend to </a:t>
            </a:r>
            <a:r>
              <a:rPr lang="en-MY" sz="2400" dirty="0" smtClean="0">
                <a:solidFill>
                  <a:srgbClr val="000099"/>
                </a:solidFill>
              </a:rPr>
              <a:t>aggregate</a:t>
            </a:r>
            <a:r>
              <a:rPr lang="en-MY" sz="2400" dirty="0">
                <a:solidFill>
                  <a:srgbClr val="000099"/>
                </a:solidFill>
              </a:rPr>
              <a:t>.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4876800"/>
            <a:ext cx="4343399" cy="170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Why is water important?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Water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9600" y="137160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1. Water </a:t>
            </a:r>
            <a:r>
              <a:rPr lang="en-MY" sz="2400" dirty="0">
                <a:solidFill>
                  <a:srgbClr val="000099"/>
                </a:solidFill>
              </a:rPr>
              <a:t>is the solvent </a:t>
            </a:r>
            <a:r>
              <a:rPr lang="en-MY" sz="2400" dirty="0" smtClean="0">
                <a:solidFill>
                  <a:srgbClr val="000099"/>
                </a:solidFill>
              </a:rPr>
              <a:t>for various </a:t>
            </a:r>
            <a:r>
              <a:rPr lang="en-MY" sz="2400" dirty="0">
                <a:solidFill>
                  <a:srgbClr val="000099"/>
                </a:solidFill>
              </a:rPr>
              <a:t>biological </a:t>
            </a:r>
            <a:r>
              <a:rPr lang="en-MY" sz="2400" dirty="0" smtClean="0">
                <a:solidFill>
                  <a:srgbClr val="000099"/>
                </a:solidFill>
              </a:rPr>
              <a:t>systems. 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43000" y="25146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tabLst>
                <a:tab pos="287338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iii. Other molecules contain </a:t>
            </a:r>
            <a:r>
              <a:rPr lang="en-US" sz="2400" dirty="0">
                <a:solidFill>
                  <a:srgbClr val="000099"/>
                </a:solidFill>
              </a:rPr>
              <a:t>both polar and non-polar groups.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0600" y="1752600"/>
            <a:ext cx="7864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Most </a:t>
            </a:r>
            <a:r>
              <a:rPr lang="en-US" sz="2400" dirty="0">
                <a:solidFill>
                  <a:srgbClr val="000099"/>
                </a:solidFill>
              </a:rPr>
              <a:t>metabolic </a:t>
            </a:r>
            <a:r>
              <a:rPr lang="en-US" sz="2400" dirty="0" smtClean="0">
                <a:solidFill>
                  <a:srgbClr val="000099"/>
                </a:solidFill>
              </a:rPr>
              <a:t>processes of </a:t>
            </a:r>
            <a:r>
              <a:rPr lang="en-US" sz="2400" dirty="0">
                <a:solidFill>
                  <a:srgbClr val="000099"/>
                </a:solidFill>
              </a:rPr>
              <a:t>cells has to </a:t>
            </a:r>
            <a:r>
              <a:rPr lang="en-US" sz="2400" dirty="0" smtClean="0">
                <a:solidFill>
                  <a:srgbClr val="000099"/>
                </a:solidFill>
              </a:rPr>
              <a:t>operate in </a:t>
            </a:r>
            <a:r>
              <a:rPr lang="en-US" sz="2400" dirty="0">
                <a:solidFill>
                  <a:srgbClr val="000099"/>
                </a:solidFill>
              </a:rPr>
              <a:t>an aqueous environment because water is an essential solvent.</a:t>
            </a:r>
            <a:endParaRPr lang="en-MY" sz="2400" dirty="0" smtClean="0">
              <a:solidFill>
                <a:srgbClr val="000099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07816" y="2895600"/>
            <a:ext cx="7483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MY" sz="2400" dirty="0">
                <a:solidFill>
                  <a:srgbClr val="C00000"/>
                </a:solidFill>
              </a:rPr>
              <a:t>Amphipathic compounds. 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216" y="3429000"/>
            <a:ext cx="7407584" cy="312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555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Why is water important?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Water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371600"/>
            <a:ext cx="83759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2. </a:t>
            </a:r>
            <a:r>
              <a:rPr lang="en-US" sz="2400" dirty="0">
                <a:solidFill>
                  <a:srgbClr val="000099"/>
                </a:solidFill>
              </a:rPr>
              <a:t>The macromolecular components of cells - proteins, polysaccharides, nucleic acids, and lipids - assume their characteristic shapes in response to water</a:t>
            </a:r>
            <a:r>
              <a:rPr lang="en-US" sz="2400" dirty="0" smtClean="0">
                <a:solidFill>
                  <a:srgbClr val="000099"/>
                </a:solidFill>
              </a:rPr>
              <a:t>.</a:t>
            </a:r>
            <a:r>
              <a:rPr lang="en-MY" sz="2400" dirty="0" smtClean="0">
                <a:solidFill>
                  <a:srgbClr val="000099"/>
                </a:solidFill>
              </a:rPr>
              <a:t> 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2514600"/>
            <a:ext cx="786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i.e. DNA</a:t>
            </a:r>
            <a:endParaRPr lang="en-MY" sz="2400" dirty="0" smtClean="0">
              <a:solidFill>
                <a:srgbClr val="00009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6800" y="2895600"/>
            <a:ext cx="52527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US" sz="2400" dirty="0" err="1"/>
              <a:t>Hydrophillic</a:t>
            </a:r>
            <a:r>
              <a:rPr lang="en-US" sz="2400" dirty="0"/>
              <a:t> sugar phosphate backbone winds around outside of </a:t>
            </a:r>
            <a:r>
              <a:rPr lang="en-US" sz="2400" dirty="0" smtClean="0"/>
              <a:t>helix.</a:t>
            </a:r>
            <a:endParaRPr lang="en-US" sz="2400" dirty="0"/>
          </a:p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US" sz="2400" dirty="0" smtClean="0"/>
              <a:t>Nitrogenous base-pairs are hydrophobic and faces the interior of the helix.</a:t>
            </a:r>
            <a:endParaRPr lang="en-US" sz="2400" dirty="0"/>
          </a:p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US" sz="2400" dirty="0" smtClean="0"/>
              <a:t>Hydrophobic </a:t>
            </a:r>
            <a:r>
              <a:rPr lang="en-US" sz="2400" dirty="0"/>
              <a:t>environment makes H-bonding between bases </a:t>
            </a:r>
            <a:r>
              <a:rPr lang="en-US" sz="2400" dirty="0" smtClean="0"/>
              <a:t>stronger, causing the </a:t>
            </a:r>
            <a:r>
              <a:rPr lang="en-US" sz="2400" dirty="0"/>
              <a:t>sugar-phosphate backbone to twist.</a:t>
            </a:r>
            <a:endParaRPr lang="en-MY" sz="2400" dirty="0" smtClean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519" y="2723823"/>
            <a:ext cx="2748281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2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81000" y="990600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Oxygen atoms are more electronegative than hydrogen atoms because an </a:t>
            </a:r>
            <a:r>
              <a:rPr lang="en-US" sz="2400" dirty="0" smtClean="0">
                <a:solidFill>
                  <a:srgbClr val="000099"/>
                </a:solidFill>
              </a:rPr>
              <a:t>oxygen nucleus </a:t>
            </a:r>
            <a:r>
              <a:rPr lang="en-US" sz="2400" dirty="0">
                <a:solidFill>
                  <a:srgbClr val="000099"/>
                </a:solidFill>
              </a:rPr>
              <a:t>attracts electrons </a:t>
            </a:r>
            <a:r>
              <a:rPr lang="en-US" sz="2400" dirty="0" smtClean="0">
                <a:solidFill>
                  <a:srgbClr val="000099"/>
                </a:solidFill>
              </a:rPr>
              <a:t>stronger </a:t>
            </a:r>
            <a:r>
              <a:rPr lang="en-US" sz="2400" dirty="0">
                <a:solidFill>
                  <a:srgbClr val="000099"/>
                </a:solidFill>
              </a:rPr>
              <a:t>than the single proton in the hydrogen nucleus.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Water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1" y="2133600"/>
            <a:ext cx="65293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Tx/>
              <a:buChar char="-"/>
              <a:tabLst>
                <a:tab pos="233363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Uneven </a:t>
            </a:r>
            <a:r>
              <a:rPr lang="en-US" sz="2400" dirty="0">
                <a:solidFill>
                  <a:srgbClr val="000099"/>
                </a:solidFill>
              </a:rPr>
              <a:t>distribution of charge occurs within each </a:t>
            </a:r>
            <a:r>
              <a:rPr lang="en-US" sz="2400" dirty="0" smtClean="0">
                <a:solidFill>
                  <a:srgbClr val="000099"/>
                </a:solidFill>
              </a:rPr>
              <a:t>O-H </a:t>
            </a:r>
            <a:r>
              <a:rPr lang="en-US" sz="2400" dirty="0">
                <a:solidFill>
                  <a:srgbClr val="000099"/>
                </a:solidFill>
              </a:rPr>
              <a:t>bond of </a:t>
            </a:r>
            <a:r>
              <a:rPr lang="en-US" sz="2400" dirty="0" smtClean="0">
                <a:solidFill>
                  <a:srgbClr val="000099"/>
                </a:solidFill>
              </a:rPr>
              <a:t>the water </a:t>
            </a:r>
            <a:r>
              <a:rPr lang="en-US" sz="2400" dirty="0">
                <a:solidFill>
                  <a:srgbClr val="000099"/>
                </a:solidFill>
              </a:rPr>
              <a:t>molecule with oxygen bearing a partial negative charge (</a:t>
            </a:r>
            <a:r>
              <a:rPr lang="en-US" sz="2400" dirty="0" smtClean="0">
                <a:solidFill>
                  <a:srgbClr val="000099"/>
                </a:solidFill>
              </a:rPr>
              <a:t>δ-) </a:t>
            </a:r>
            <a:r>
              <a:rPr lang="en-US" sz="2400" dirty="0">
                <a:solidFill>
                  <a:srgbClr val="000099"/>
                </a:solidFill>
              </a:rPr>
              <a:t>and hydrogen </a:t>
            </a:r>
            <a:r>
              <a:rPr lang="en-US" sz="2400" dirty="0" smtClean="0">
                <a:solidFill>
                  <a:srgbClr val="000099"/>
                </a:solidFill>
              </a:rPr>
              <a:t>bearing a </a:t>
            </a:r>
            <a:r>
              <a:rPr lang="en-US" sz="2400" dirty="0">
                <a:solidFill>
                  <a:srgbClr val="000099"/>
                </a:solidFill>
              </a:rPr>
              <a:t>partial positive charge (</a:t>
            </a:r>
            <a:r>
              <a:rPr lang="en-US" sz="2400" dirty="0" smtClean="0">
                <a:solidFill>
                  <a:srgbClr val="000099"/>
                </a:solidFill>
              </a:rPr>
              <a:t>δ+).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" y="3805535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This uneven distribution of charge within a bond </a:t>
            </a:r>
            <a:r>
              <a:rPr lang="en-US" sz="2400" dirty="0" smtClean="0">
                <a:solidFill>
                  <a:srgbClr val="000099"/>
                </a:solidFill>
              </a:rPr>
              <a:t>is known </a:t>
            </a:r>
            <a:r>
              <a:rPr lang="en-US" sz="2400" dirty="0">
                <a:solidFill>
                  <a:srgbClr val="000099"/>
                </a:solidFill>
              </a:rPr>
              <a:t>as a dipole and the bond is said to be polar.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1000" y="4655403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The angled arrangement of the polar O—H bonds of water creates a </a:t>
            </a:r>
            <a:r>
              <a:rPr lang="en-US" sz="2400" dirty="0" smtClean="0">
                <a:solidFill>
                  <a:srgbClr val="000099"/>
                </a:solidFill>
              </a:rPr>
              <a:t>permanent dipole </a:t>
            </a:r>
            <a:r>
              <a:rPr lang="en-US" sz="2400" dirty="0">
                <a:solidFill>
                  <a:srgbClr val="000099"/>
                </a:solidFill>
              </a:rPr>
              <a:t>for </a:t>
            </a:r>
            <a:r>
              <a:rPr lang="en-US" sz="2400" dirty="0" smtClean="0">
                <a:solidFill>
                  <a:srgbClr val="000099"/>
                </a:solidFill>
              </a:rPr>
              <a:t>water molecule.</a:t>
            </a:r>
            <a:endParaRPr lang="en-US" sz="2400" dirty="0">
              <a:solidFill>
                <a:srgbClr val="000099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1905000"/>
            <a:ext cx="1881664" cy="188166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701" y="4010501"/>
            <a:ext cx="1475899" cy="147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7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 dirty="0" smtClean="0">
                <a:solidFill>
                  <a:srgbClr val="C00000"/>
                </a:solidFill>
              </a:rPr>
              <a:t>Water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990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The </a:t>
            </a:r>
            <a:r>
              <a:rPr lang="en-US" sz="2400" dirty="0">
                <a:solidFill>
                  <a:srgbClr val="000099"/>
                </a:solidFill>
              </a:rPr>
              <a:t>polarity of </a:t>
            </a:r>
            <a:r>
              <a:rPr lang="en-US" sz="2400" dirty="0" smtClean="0">
                <a:solidFill>
                  <a:srgbClr val="000099"/>
                </a:solidFill>
              </a:rPr>
              <a:t>water molecules causes its molecules to attract </a:t>
            </a:r>
            <a:r>
              <a:rPr lang="en-US" sz="2400" dirty="0">
                <a:solidFill>
                  <a:srgbClr val="000099"/>
                </a:solidFill>
              </a:rPr>
              <a:t>one another. 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771471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The attraction between one of the </a:t>
            </a:r>
            <a:r>
              <a:rPr lang="en-US" sz="2400" dirty="0" smtClean="0">
                <a:solidFill>
                  <a:srgbClr val="000099"/>
                </a:solidFill>
              </a:rPr>
              <a:t>positive hydrogen atoms and </a:t>
            </a:r>
            <a:r>
              <a:rPr lang="en-US" sz="2400" dirty="0">
                <a:solidFill>
                  <a:srgbClr val="000099"/>
                </a:solidFill>
              </a:rPr>
              <a:t>the </a:t>
            </a:r>
            <a:r>
              <a:rPr lang="en-US" sz="2400" dirty="0" smtClean="0">
                <a:solidFill>
                  <a:srgbClr val="000099"/>
                </a:solidFill>
              </a:rPr>
              <a:t>negative </a:t>
            </a:r>
            <a:r>
              <a:rPr lang="en-US" sz="2400" dirty="0">
                <a:solidFill>
                  <a:srgbClr val="000099"/>
                </a:solidFill>
              </a:rPr>
              <a:t>electron pairs </a:t>
            </a:r>
            <a:r>
              <a:rPr lang="en-US" sz="2400" dirty="0" smtClean="0">
                <a:solidFill>
                  <a:srgbClr val="000099"/>
                </a:solidFill>
              </a:rPr>
              <a:t>produces </a:t>
            </a:r>
            <a:r>
              <a:rPr lang="en-US" sz="2400" dirty="0">
                <a:solidFill>
                  <a:srgbClr val="000099"/>
                </a:solidFill>
              </a:rPr>
              <a:t>a hydrogen </a:t>
            </a:r>
            <a:r>
              <a:rPr lang="en-US" sz="2400" dirty="0" smtClean="0">
                <a:solidFill>
                  <a:srgbClr val="000099"/>
                </a:solidFill>
              </a:rPr>
              <a:t>bond.</a:t>
            </a:r>
            <a:endParaRPr lang="en-US" sz="2400" dirty="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581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About 20 kJ </a:t>
            </a:r>
            <a:r>
              <a:rPr lang="en-US" sz="2400" dirty="0" err="1">
                <a:solidFill>
                  <a:srgbClr val="000099"/>
                </a:solidFill>
              </a:rPr>
              <a:t>mol</a:t>
            </a:r>
            <a:r>
              <a:rPr lang="en-US" sz="2400" baseline="30000" dirty="0">
                <a:solidFill>
                  <a:srgbClr val="000099"/>
                </a:solidFill>
              </a:rPr>
              <a:t>–1</a:t>
            </a:r>
            <a:r>
              <a:rPr lang="en-US" sz="2400" dirty="0">
                <a:solidFill>
                  <a:srgbClr val="000099"/>
                </a:solidFill>
              </a:rPr>
              <a:t> of heat is given off when hydrogen-bonded water </a:t>
            </a:r>
            <a:r>
              <a:rPr lang="en-US" sz="2400" dirty="0" smtClean="0">
                <a:solidFill>
                  <a:srgbClr val="000099"/>
                </a:solidFill>
              </a:rPr>
              <a:t>molecules form under </a:t>
            </a:r>
            <a:r>
              <a:rPr lang="en-US" sz="2400" dirty="0">
                <a:solidFill>
                  <a:srgbClr val="000099"/>
                </a:solidFill>
              </a:rPr>
              <a:t>standard conditions.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43434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	Therefore, </a:t>
            </a:r>
            <a:r>
              <a:rPr lang="en-US" sz="2400" dirty="0" smtClean="0">
                <a:solidFill>
                  <a:srgbClr val="000099"/>
                </a:solidFill>
              </a:rPr>
              <a:t>+</a:t>
            </a:r>
            <a:r>
              <a:rPr lang="en-US" sz="2400" dirty="0">
                <a:solidFill>
                  <a:srgbClr val="000099"/>
                </a:solidFill>
              </a:rPr>
              <a:t>20 kJ </a:t>
            </a:r>
            <a:r>
              <a:rPr lang="en-US" sz="2400" dirty="0" err="1">
                <a:solidFill>
                  <a:srgbClr val="000099"/>
                </a:solidFill>
              </a:rPr>
              <a:t>mol</a:t>
            </a:r>
            <a:r>
              <a:rPr lang="en-US" sz="2400" baseline="30000" dirty="0">
                <a:solidFill>
                  <a:srgbClr val="000099"/>
                </a:solidFill>
              </a:rPr>
              <a:t>–1</a:t>
            </a:r>
            <a:r>
              <a:rPr lang="en-US" sz="2400" dirty="0">
                <a:solidFill>
                  <a:srgbClr val="000099"/>
                </a:solidFill>
              </a:rPr>
              <a:t> of heat energy is </a:t>
            </a:r>
            <a:r>
              <a:rPr lang="en-US" sz="2400" dirty="0" smtClean="0">
                <a:solidFill>
                  <a:srgbClr val="000099"/>
                </a:solidFill>
              </a:rPr>
              <a:t>required to </a:t>
            </a:r>
            <a:r>
              <a:rPr lang="en-US" sz="2400" dirty="0">
                <a:solidFill>
                  <a:srgbClr val="000099"/>
                </a:solidFill>
              </a:rPr>
              <a:t>disrupt hydrogen bonds between water </a:t>
            </a:r>
            <a:r>
              <a:rPr lang="en-US" sz="2400" dirty="0" smtClean="0">
                <a:solidFill>
                  <a:srgbClr val="000099"/>
                </a:solidFill>
              </a:rPr>
              <a:t>molecules.</a:t>
            </a:r>
            <a:endParaRPr lang="en-US" sz="2400" dirty="0">
              <a:solidFill>
                <a:srgbClr val="000099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12" y="2590800"/>
            <a:ext cx="6581775" cy="990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51054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	T</a:t>
            </a:r>
            <a:r>
              <a:rPr lang="en-US" sz="2400" dirty="0" smtClean="0">
                <a:solidFill>
                  <a:srgbClr val="000099"/>
                </a:solidFill>
              </a:rPr>
              <a:t>o </a:t>
            </a:r>
            <a:r>
              <a:rPr lang="en-US" sz="2400" dirty="0">
                <a:solidFill>
                  <a:srgbClr val="000099"/>
                </a:solidFill>
              </a:rPr>
              <a:t>break a covalent </a:t>
            </a:r>
            <a:r>
              <a:rPr lang="en-US" sz="2400" dirty="0" smtClean="0">
                <a:solidFill>
                  <a:srgbClr val="000099"/>
                </a:solidFill>
              </a:rPr>
              <a:t>O-H </a:t>
            </a:r>
            <a:r>
              <a:rPr lang="en-US" sz="2400" dirty="0">
                <a:solidFill>
                  <a:srgbClr val="000099"/>
                </a:solidFill>
              </a:rPr>
              <a:t>bond in </a:t>
            </a:r>
            <a:r>
              <a:rPr lang="en-US" sz="2400" dirty="0" smtClean="0">
                <a:solidFill>
                  <a:srgbClr val="000099"/>
                </a:solidFill>
              </a:rPr>
              <a:t>water, 460 </a:t>
            </a:r>
            <a:r>
              <a:rPr lang="en-US" sz="2400" dirty="0">
                <a:solidFill>
                  <a:srgbClr val="000099"/>
                </a:solidFill>
              </a:rPr>
              <a:t>kJ </a:t>
            </a:r>
            <a:r>
              <a:rPr lang="en-US" sz="2400" dirty="0" err="1" smtClean="0">
                <a:solidFill>
                  <a:srgbClr val="000099"/>
                </a:solidFill>
              </a:rPr>
              <a:t>mol</a:t>
            </a:r>
            <a:r>
              <a:rPr lang="en-US" sz="2400" baseline="30000" dirty="0" smtClean="0">
                <a:solidFill>
                  <a:srgbClr val="000099"/>
                </a:solidFill>
              </a:rPr>
              <a:t>–1</a:t>
            </a:r>
            <a:r>
              <a:rPr lang="en-US" sz="2400" dirty="0" smtClean="0">
                <a:solidFill>
                  <a:srgbClr val="000099"/>
                </a:solidFill>
              </a:rPr>
              <a:t> is needed, to </a:t>
            </a:r>
            <a:r>
              <a:rPr lang="en-US" sz="2400" dirty="0">
                <a:solidFill>
                  <a:srgbClr val="000099"/>
                </a:solidFill>
              </a:rPr>
              <a:t>break a covalent </a:t>
            </a:r>
            <a:r>
              <a:rPr lang="en-US" sz="2400" dirty="0" smtClean="0">
                <a:solidFill>
                  <a:srgbClr val="000099"/>
                </a:solidFill>
              </a:rPr>
              <a:t>C-H </a:t>
            </a:r>
            <a:r>
              <a:rPr lang="en-US" sz="2400" dirty="0">
                <a:solidFill>
                  <a:srgbClr val="000099"/>
                </a:solidFill>
              </a:rPr>
              <a:t>bond </a:t>
            </a:r>
            <a:r>
              <a:rPr lang="en-US" sz="2400" dirty="0" smtClean="0">
                <a:solidFill>
                  <a:srgbClr val="000099"/>
                </a:solidFill>
              </a:rPr>
              <a:t>410 </a:t>
            </a:r>
            <a:r>
              <a:rPr lang="en-US" sz="2400" dirty="0">
                <a:solidFill>
                  <a:srgbClr val="000099"/>
                </a:solidFill>
              </a:rPr>
              <a:t>kJ </a:t>
            </a:r>
            <a:r>
              <a:rPr lang="en-US" sz="2400" dirty="0" err="1" smtClean="0">
                <a:solidFill>
                  <a:srgbClr val="000099"/>
                </a:solidFill>
              </a:rPr>
              <a:t>mol</a:t>
            </a:r>
            <a:r>
              <a:rPr lang="en-US" sz="2400" baseline="30000" dirty="0" smtClean="0">
                <a:solidFill>
                  <a:srgbClr val="000099"/>
                </a:solidFill>
              </a:rPr>
              <a:t>–1</a:t>
            </a:r>
            <a:r>
              <a:rPr lang="en-US" sz="2400" dirty="0" smtClean="0">
                <a:solidFill>
                  <a:srgbClr val="000099"/>
                </a:solidFill>
              </a:rPr>
              <a:t> is needed. </a:t>
            </a:r>
            <a:endParaRPr lang="en-US" sz="2400" dirty="0">
              <a:solidFill>
                <a:srgbClr val="00009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5874603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	</a:t>
            </a:r>
            <a:r>
              <a:rPr lang="en-US" sz="2400" dirty="0">
                <a:solidFill>
                  <a:srgbClr val="000099"/>
                </a:solidFill>
              </a:rPr>
              <a:t>Thus, </a:t>
            </a:r>
            <a:r>
              <a:rPr lang="en-US" sz="2400" dirty="0" smtClean="0">
                <a:solidFill>
                  <a:srgbClr val="000099"/>
                </a:solidFill>
              </a:rPr>
              <a:t>hydrogen </a:t>
            </a:r>
            <a:r>
              <a:rPr lang="en-US" sz="2400" dirty="0">
                <a:solidFill>
                  <a:srgbClr val="000099"/>
                </a:solidFill>
              </a:rPr>
              <a:t>bonds are weak interactions compared to covalent bonds.</a:t>
            </a:r>
          </a:p>
        </p:txBody>
      </p:sp>
    </p:spTree>
    <p:extLst>
      <p:ext uri="{BB962C8B-B14F-4D97-AF65-F5344CB8AC3E}">
        <p14:creationId xmlns:p14="http://schemas.microsoft.com/office/powerpoint/2010/main" val="110560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 dirty="0" smtClean="0">
                <a:solidFill>
                  <a:srgbClr val="C00000"/>
                </a:solidFill>
              </a:rPr>
              <a:t>Water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Water is a network of molecules. 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0999" y="1371600"/>
            <a:ext cx="6150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Water molecules </a:t>
            </a:r>
            <a:r>
              <a:rPr lang="en-US" sz="2400" dirty="0">
                <a:solidFill>
                  <a:srgbClr val="000099"/>
                </a:solidFill>
              </a:rPr>
              <a:t>are unusual because they can form four </a:t>
            </a:r>
            <a:r>
              <a:rPr lang="en-US" sz="2400" dirty="0" smtClean="0">
                <a:solidFill>
                  <a:srgbClr val="000099"/>
                </a:solidFill>
              </a:rPr>
              <a:t>O-H-O </a:t>
            </a:r>
            <a:r>
              <a:rPr lang="en-US" sz="2400" dirty="0">
                <a:solidFill>
                  <a:srgbClr val="000099"/>
                </a:solidFill>
              </a:rPr>
              <a:t>aligned hydrogen </a:t>
            </a:r>
            <a:r>
              <a:rPr lang="en-US" sz="2400" dirty="0" smtClean="0">
                <a:solidFill>
                  <a:srgbClr val="000099"/>
                </a:solidFill>
              </a:rPr>
              <a:t>bonds with </a:t>
            </a:r>
            <a:r>
              <a:rPr lang="en-US" sz="2400" dirty="0">
                <a:solidFill>
                  <a:srgbClr val="000099"/>
                </a:solidFill>
              </a:rPr>
              <a:t>up to four other water </a:t>
            </a:r>
            <a:r>
              <a:rPr lang="en-US" sz="2400" dirty="0" smtClean="0">
                <a:solidFill>
                  <a:srgbClr val="000099"/>
                </a:solidFill>
              </a:rPr>
              <a:t>molecules when in solid phase (ice).</a:t>
            </a:r>
            <a:endParaRPr lang="en-US" sz="2400" dirty="0">
              <a:solidFill>
                <a:srgbClr val="0000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876729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Each of the hydrogen bonds points to the oxygen atom of an adjacent water </a:t>
            </a:r>
            <a:r>
              <a:rPr lang="en-US" sz="2400" dirty="0" smtClean="0">
                <a:solidFill>
                  <a:srgbClr val="000099"/>
                </a:solidFill>
              </a:rPr>
              <a:t>molecule, forming </a:t>
            </a:r>
            <a:r>
              <a:rPr lang="en-US" sz="2400" dirty="0">
                <a:solidFill>
                  <a:srgbClr val="000099"/>
                </a:solidFill>
              </a:rPr>
              <a:t>a tetrahedron.</a:t>
            </a:r>
            <a:endParaRPr lang="en-MY" sz="2400" dirty="0">
              <a:solidFill>
                <a:srgbClr val="000099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2334399"/>
            <a:ext cx="1965886" cy="246620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81000" y="4038600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Freezing </a:t>
            </a:r>
            <a:r>
              <a:rPr lang="en-MY" sz="2400" dirty="0">
                <a:solidFill>
                  <a:srgbClr val="000099"/>
                </a:solidFill>
              </a:rPr>
              <a:t>causes the "net" to become a rigid tetrahedral </a:t>
            </a:r>
            <a:r>
              <a:rPr lang="en-MY" sz="2400" dirty="0" smtClean="0">
                <a:solidFill>
                  <a:srgbClr val="000099"/>
                </a:solidFill>
              </a:rPr>
              <a:t>lattice.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1000" y="48006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Melting </a:t>
            </a:r>
            <a:r>
              <a:rPr lang="en-MY" sz="2400" dirty="0">
                <a:solidFill>
                  <a:srgbClr val="000099"/>
                </a:solidFill>
              </a:rPr>
              <a:t>releases some of the lattice and </a:t>
            </a:r>
            <a:r>
              <a:rPr lang="en-MY" sz="2400" dirty="0" smtClean="0">
                <a:solidFill>
                  <a:srgbClr val="000099"/>
                </a:solidFill>
              </a:rPr>
              <a:t>water molecules </a:t>
            </a:r>
            <a:r>
              <a:rPr lang="en-MY" sz="2400" dirty="0">
                <a:solidFill>
                  <a:srgbClr val="000099"/>
                </a:solidFill>
              </a:rPr>
              <a:t>move closer together.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5626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 Makes </a:t>
            </a:r>
            <a:r>
              <a:rPr lang="en-MY" sz="2400" dirty="0">
                <a:solidFill>
                  <a:srgbClr val="000099"/>
                </a:solidFill>
              </a:rPr>
              <a:t>liquid water denser than </a:t>
            </a:r>
            <a:r>
              <a:rPr lang="en-MY" sz="2400" dirty="0" smtClean="0">
                <a:solidFill>
                  <a:srgbClr val="000099"/>
                </a:solidFill>
              </a:rPr>
              <a:t>solid, therefore ice floats.</a:t>
            </a:r>
            <a:endParaRPr lang="en-MY" sz="2400" dirty="0">
              <a:solidFill>
                <a:srgbClr val="000099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664" y="4791075"/>
            <a:ext cx="2649136" cy="199072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76200"/>
            <a:ext cx="25908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2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4" grpId="0"/>
      <p:bldP spid="25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 dirty="0" smtClean="0">
                <a:solidFill>
                  <a:srgbClr val="C00000"/>
                </a:solidFill>
              </a:rPr>
              <a:t>Water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99060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Liquid water molecules usually only form two </a:t>
            </a:r>
            <a:r>
              <a:rPr lang="en-US" sz="2400" dirty="0">
                <a:solidFill>
                  <a:srgbClr val="000099"/>
                </a:solidFill>
              </a:rPr>
              <a:t>or three </a:t>
            </a:r>
            <a:r>
              <a:rPr lang="en-US" sz="2400" dirty="0" smtClean="0">
                <a:solidFill>
                  <a:srgbClr val="000099"/>
                </a:solidFill>
              </a:rPr>
              <a:t>bonds at </a:t>
            </a:r>
            <a:r>
              <a:rPr lang="en-US" sz="2400" dirty="0">
                <a:solidFill>
                  <a:srgbClr val="000099"/>
                </a:solidFill>
              </a:rPr>
              <a:t>any given moment.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7526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This is </a:t>
            </a:r>
            <a:r>
              <a:rPr lang="en-US" sz="2400" dirty="0">
                <a:solidFill>
                  <a:srgbClr val="000099"/>
                </a:solidFill>
              </a:rPr>
              <a:t>a dynamic </a:t>
            </a:r>
            <a:r>
              <a:rPr lang="en-US" sz="2400" dirty="0" smtClean="0">
                <a:solidFill>
                  <a:srgbClr val="000099"/>
                </a:solidFill>
              </a:rPr>
              <a:t>structure.</a:t>
            </a:r>
          </a:p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The </a:t>
            </a:r>
            <a:r>
              <a:rPr lang="en-US" sz="2400" dirty="0">
                <a:solidFill>
                  <a:srgbClr val="000099"/>
                </a:solidFill>
              </a:rPr>
              <a:t>average hydrogen bond lifetime in water is only 10 </a:t>
            </a:r>
            <a:r>
              <a:rPr lang="en-US" sz="2400" dirty="0" smtClean="0">
                <a:solidFill>
                  <a:srgbClr val="000099"/>
                </a:solidFill>
              </a:rPr>
              <a:t>picoseconds (10</a:t>
            </a:r>
            <a:r>
              <a:rPr lang="en-US" sz="2400" baseline="30000" dirty="0" smtClean="0">
                <a:solidFill>
                  <a:srgbClr val="000099"/>
                </a:solidFill>
              </a:rPr>
              <a:t>-11</a:t>
            </a:r>
            <a:r>
              <a:rPr lang="en-US" sz="2400" dirty="0" smtClean="0">
                <a:solidFill>
                  <a:srgbClr val="000099"/>
                </a:solidFill>
              </a:rPr>
              <a:t> </a:t>
            </a:r>
            <a:r>
              <a:rPr lang="en-US" sz="2400" dirty="0">
                <a:solidFill>
                  <a:srgbClr val="000099"/>
                </a:solidFill>
              </a:rPr>
              <a:t>s</a:t>
            </a:r>
            <a:r>
              <a:rPr lang="en-US" sz="2400" dirty="0" smtClean="0">
                <a:solidFill>
                  <a:srgbClr val="000099"/>
                </a:solidFill>
              </a:rPr>
              <a:t>).</a:t>
            </a:r>
            <a:endParaRPr lang="en-US" sz="2400" dirty="0">
              <a:solidFill>
                <a:srgbClr val="00009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3009542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Two additional properties of water are related to its hydrogen-bonding </a:t>
            </a:r>
            <a:r>
              <a:rPr lang="en-US" sz="2400" dirty="0" smtClean="0">
                <a:solidFill>
                  <a:srgbClr val="000099"/>
                </a:solidFill>
              </a:rPr>
              <a:t>characteristics - </a:t>
            </a:r>
            <a:r>
              <a:rPr lang="en-US" sz="2400" dirty="0" smtClean="0">
                <a:solidFill>
                  <a:srgbClr val="C00000"/>
                </a:solidFill>
              </a:rPr>
              <a:t>specific </a:t>
            </a:r>
            <a:r>
              <a:rPr lang="en-US" sz="2400" dirty="0">
                <a:solidFill>
                  <a:srgbClr val="C00000"/>
                </a:solidFill>
              </a:rPr>
              <a:t>heat </a:t>
            </a:r>
            <a:r>
              <a:rPr lang="en-US" sz="2400" dirty="0">
                <a:solidFill>
                  <a:srgbClr val="000099"/>
                </a:solidFill>
              </a:rPr>
              <a:t>and </a:t>
            </a:r>
            <a:r>
              <a:rPr lang="en-US" sz="2400" dirty="0" smtClean="0">
                <a:solidFill>
                  <a:srgbClr val="C00000"/>
                </a:solidFill>
              </a:rPr>
              <a:t>heat </a:t>
            </a:r>
            <a:r>
              <a:rPr lang="en-US" sz="2400" dirty="0">
                <a:solidFill>
                  <a:srgbClr val="C00000"/>
                </a:solidFill>
              </a:rPr>
              <a:t>of vaporization</a:t>
            </a:r>
            <a:r>
              <a:rPr lang="en-US" sz="2400" dirty="0">
                <a:solidFill>
                  <a:srgbClr val="000099"/>
                </a:solidFill>
              </a:rPr>
              <a:t>. 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3828871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Large </a:t>
            </a:r>
            <a:r>
              <a:rPr lang="en-US" sz="2400" dirty="0">
                <a:solidFill>
                  <a:srgbClr val="000099"/>
                </a:solidFill>
              </a:rPr>
              <a:t>amount </a:t>
            </a:r>
            <a:r>
              <a:rPr lang="en-US" sz="2400" dirty="0" smtClean="0">
                <a:solidFill>
                  <a:srgbClr val="000099"/>
                </a:solidFill>
              </a:rPr>
              <a:t>of heat </a:t>
            </a:r>
            <a:r>
              <a:rPr lang="en-US" sz="2400" dirty="0">
                <a:solidFill>
                  <a:srgbClr val="000099"/>
                </a:solidFill>
              </a:rPr>
              <a:t>is required to </a:t>
            </a:r>
            <a:r>
              <a:rPr lang="en-US" sz="2400" dirty="0" smtClean="0">
                <a:solidFill>
                  <a:srgbClr val="000099"/>
                </a:solidFill>
              </a:rPr>
              <a:t>raise </a:t>
            </a:r>
            <a:r>
              <a:rPr lang="en-US" sz="2400" dirty="0">
                <a:solidFill>
                  <a:srgbClr val="000099"/>
                </a:solidFill>
              </a:rPr>
              <a:t>temperature </a:t>
            </a:r>
            <a:r>
              <a:rPr lang="en-US" sz="2400" dirty="0" smtClean="0">
                <a:solidFill>
                  <a:srgbClr val="000099"/>
                </a:solidFill>
              </a:rPr>
              <a:t>of water because multiple </a:t>
            </a:r>
            <a:r>
              <a:rPr lang="en-US" sz="2400" dirty="0">
                <a:solidFill>
                  <a:srgbClr val="000099"/>
                </a:solidFill>
              </a:rPr>
              <a:t>hydrogen bonds that must be broken </a:t>
            </a:r>
            <a:r>
              <a:rPr lang="en-US" sz="2400" dirty="0" smtClean="0">
                <a:solidFill>
                  <a:srgbClr val="000099"/>
                </a:solidFill>
              </a:rPr>
              <a:t>to release water molecules.</a:t>
            </a:r>
            <a:endParaRPr lang="en-US" sz="2400" dirty="0">
              <a:solidFill>
                <a:srgbClr val="00009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49530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  <a:tabLst>
                <a:tab pos="177800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The abundance of water in the cells and tissues </a:t>
            </a:r>
            <a:r>
              <a:rPr lang="en-US" sz="2400" dirty="0" smtClean="0">
                <a:solidFill>
                  <a:srgbClr val="000099"/>
                </a:solidFill>
              </a:rPr>
              <a:t>means </a:t>
            </a:r>
            <a:r>
              <a:rPr lang="en-US" sz="2400" dirty="0">
                <a:solidFill>
                  <a:srgbClr val="000099"/>
                </a:solidFill>
              </a:rPr>
              <a:t>that temperature fluctuations within cells are minimized.</a:t>
            </a:r>
          </a:p>
        </p:txBody>
      </p:sp>
    </p:spTree>
    <p:extLst>
      <p:ext uri="{BB962C8B-B14F-4D97-AF65-F5344CB8AC3E}">
        <p14:creationId xmlns:p14="http://schemas.microsoft.com/office/powerpoint/2010/main" val="220674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65826" y="361522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>
                <a:solidFill>
                  <a:srgbClr val="C00000"/>
                </a:solidFill>
              </a:rPr>
              <a:t>Polar vs. Nonpolar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009471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Polar – unequal </a:t>
            </a:r>
            <a:r>
              <a:rPr lang="en-MY" sz="2400" dirty="0">
                <a:solidFill>
                  <a:srgbClr val="000099"/>
                </a:solidFill>
              </a:rPr>
              <a:t>sharing of </a:t>
            </a:r>
            <a:r>
              <a:rPr lang="en-MY" sz="2400" dirty="0" smtClean="0">
                <a:solidFill>
                  <a:srgbClr val="000099"/>
                </a:solidFill>
              </a:rPr>
              <a:t>electrons.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447800"/>
            <a:ext cx="6591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Electronegativity – tendency to attract </a:t>
            </a:r>
            <a:r>
              <a:rPr lang="en-MY" sz="2400" dirty="0" smtClean="0">
                <a:solidFill>
                  <a:srgbClr val="000099"/>
                </a:solidFill>
              </a:rPr>
              <a:t>electrons.</a:t>
            </a:r>
            <a:endParaRPr lang="en-MY" sz="2400" dirty="0">
              <a:solidFill>
                <a:srgbClr val="000099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805" y="1981200"/>
            <a:ext cx="3105959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1000" y="4057471"/>
            <a:ext cx="6591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Water is </a:t>
            </a:r>
            <a:r>
              <a:rPr lang="en-MY" sz="2400" dirty="0" smtClean="0">
                <a:solidFill>
                  <a:srgbClr val="000099"/>
                </a:solidFill>
              </a:rPr>
              <a:t>polar </a:t>
            </a:r>
            <a:r>
              <a:rPr lang="en-MY" sz="2400" dirty="0">
                <a:solidFill>
                  <a:srgbClr val="000099"/>
                </a:solidFill>
              </a:rPr>
              <a:t>because: 		</a:t>
            </a:r>
          </a:p>
          <a:p>
            <a:pPr marL="273050" indent="-273050"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	Difference </a:t>
            </a:r>
            <a:r>
              <a:rPr lang="en-MY" sz="2400" dirty="0">
                <a:solidFill>
                  <a:srgbClr val="000099"/>
                </a:solidFill>
              </a:rPr>
              <a:t>in </a:t>
            </a:r>
            <a:r>
              <a:rPr lang="en-MY" sz="2400" dirty="0" smtClean="0">
                <a:solidFill>
                  <a:srgbClr val="000099"/>
                </a:solidFill>
              </a:rPr>
              <a:t>electronegativity between </a:t>
            </a:r>
            <a:r>
              <a:rPr lang="en-MY" sz="2400" dirty="0">
                <a:solidFill>
                  <a:srgbClr val="000099"/>
                </a:solidFill>
              </a:rPr>
              <a:t>O-H </a:t>
            </a:r>
            <a:r>
              <a:rPr lang="en-MY" sz="2400" dirty="0" smtClean="0">
                <a:solidFill>
                  <a:srgbClr val="000099"/>
                </a:solidFill>
              </a:rPr>
              <a:t>bent </a:t>
            </a:r>
            <a:r>
              <a:rPr lang="en-MY" sz="2400" dirty="0">
                <a:solidFill>
                  <a:srgbClr val="000099"/>
                </a:solidFill>
              </a:rPr>
              <a:t>structure – </a:t>
            </a:r>
            <a:r>
              <a:rPr lang="en-MY" sz="2400" dirty="0" smtClean="0">
                <a:solidFill>
                  <a:srgbClr val="000099"/>
                </a:solidFill>
              </a:rPr>
              <a:t>non-linear 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5276671"/>
            <a:ext cx="6591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Methane is </a:t>
            </a:r>
            <a:r>
              <a:rPr lang="en-MY" sz="2400" dirty="0" smtClean="0">
                <a:solidFill>
                  <a:srgbClr val="000099"/>
                </a:solidFill>
              </a:rPr>
              <a:t>non-polar </a:t>
            </a:r>
            <a:r>
              <a:rPr lang="en-MY" sz="2400" dirty="0">
                <a:solidFill>
                  <a:srgbClr val="000099"/>
                </a:solidFill>
              </a:rPr>
              <a:t>because: </a:t>
            </a:r>
          </a:p>
          <a:p>
            <a:pPr marL="273050" indent="-273050"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	Little </a:t>
            </a:r>
            <a:r>
              <a:rPr lang="en-MY" sz="2400" dirty="0">
                <a:solidFill>
                  <a:srgbClr val="000099"/>
                </a:solidFill>
              </a:rPr>
              <a:t>difference </a:t>
            </a:r>
            <a:r>
              <a:rPr lang="en-MY" sz="2400" dirty="0" smtClean="0">
                <a:solidFill>
                  <a:srgbClr val="000099"/>
                </a:solidFill>
              </a:rPr>
              <a:t>in </a:t>
            </a:r>
            <a:r>
              <a:rPr lang="en-MY" sz="2400" dirty="0">
                <a:solidFill>
                  <a:srgbClr val="000099"/>
                </a:solidFill>
              </a:rPr>
              <a:t>electronegativity between C-H </a:t>
            </a:r>
            <a:r>
              <a:rPr lang="en-MY" sz="2400" dirty="0" smtClean="0">
                <a:solidFill>
                  <a:srgbClr val="000099"/>
                </a:solidFill>
              </a:rPr>
              <a:t>tetrahedral </a:t>
            </a:r>
            <a:r>
              <a:rPr lang="en-MY" sz="2400" dirty="0">
                <a:solidFill>
                  <a:srgbClr val="000099"/>
                </a:solidFill>
              </a:rPr>
              <a:t>bond angles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819400"/>
            <a:ext cx="2018678" cy="1621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800600"/>
            <a:ext cx="1810061" cy="1879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122" y="990600"/>
            <a:ext cx="2018678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0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Polar vs. Nonpolar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009471"/>
            <a:ext cx="548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Polar bonds but non-polar compound because: 		</a:t>
            </a:r>
          </a:p>
          <a:p>
            <a:pPr marL="273050" indent="-273050"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	Linear Structure – </a:t>
            </a:r>
            <a:r>
              <a:rPr lang="en-MY" sz="2400" smtClean="0">
                <a:solidFill>
                  <a:srgbClr val="000099"/>
                </a:solidFill>
              </a:rPr>
              <a:t>equal </a:t>
            </a:r>
            <a:r>
              <a:rPr lang="en-MY" sz="2400">
                <a:solidFill>
                  <a:srgbClr val="000099"/>
                </a:solidFill>
              </a:rPr>
              <a:t>and opposite </a:t>
            </a:r>
            <a:r>
              <a:rPr lang="en-MY" sz="2400" smtClean="0">
                <a:solidFill>
                  <a:srgbClr val="000099"/>
                </a:solidFill>
              </a:rPr>
              <a:t>attractions.</a:t>
            </a:r>
            <a:endParaRPr lang="en-MY" sz="2400">
              <a:solidFill>
                <a:srgbClr val="000099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079774"/>
            <a:ext cx="3176516" cy="1416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668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1752600"/>
            <a:ext cx="3657600" cy="2334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Hydrogen Bonds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990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Hydrogen bonding is one of the most important interactions in biological </a:t>
            </a:r>
            <a:r>
              <a:rPr lang="en-MY" sz="2400" smtClean="0">
                <a:solidFill>
                  <a:srgbClr val="000099"/>
                </a:solidFill>
              </a:rPr>
              <a:t>molecules.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828800"/>
            <a:ext cx="533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Hydrogen bonding is an interaction between a covalently bonded hydrogen atom in a </a:t>
            </a:r>
            <a:r>
              <a:rPr lang="en-MY" sz="2400">
                <a:solidFill>
                  <a:srgbClr val="C00000"/>
                </a:solidFill>
              </a:rPr>
              <a:t>donor group </a:t>
            </a:r>
            <a:r>
              <a:rPr lang="en-MY" sz="2400">
                <a:solidFill>
                  <a:srgbClr val="000099"/>
                </a:solidFill>
              </a:rPr>
              <a:t>and a pair of non-covalent electrons on an </a:t>
            </a:r>
            <a:r>
              <a:rPr lang="en-MY" sz="2400">
                <a:solidFill>
                  <a:srgbClr val="C00000"/>
                </a:solidFill>
              </a:rPr>
              <a:t>acceptor </a:t>
            </a:r>
            <a:r>
              <a:rPr lang="en-MY" sz="2400" smtClean="0">
                <a:solidFill>
                  <a:srgbClr val="C00000"/>
                </a:solidFill>
              </a:rPr>
              <a:t>group</a:t>
            </a:r>
            <a:r>
              <a:rPr lang="en-MY" sz="2400" smtClean="0">
                <a:solidFill>
                  <a:srgbClr val="000099"/>
                </a:solidFill>
              </a:rPr>
              <a:t>. 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038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The ability of a group to act as a hydrogen bond donor depends on its electronegativity.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00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-	Generally</a:t>
            </a:r>
            <a:r>
              <a:rPr lang="en-MY" sz="2400">
                <a:solidFill>
                  <a:srgbClr val="000099"/>
                </a:solidFill>
              </a:rPr>
              <a:t>, in biological systems, only O and N have sufficient </a:t>
            </a:r>
            <a:r>
              <a:rPr lang="en-MY" sz="2400" smtClean="0">
                <a:solidFill>
                  <a:srgbClr val="000099"/>
                </a:solidFill>
              </a:rPr>
              <a:t>electronegativity. </a:t>
            </a:r>
            <a:endParaRPr lang="en-MY" sz="240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36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1752600"/>
            <a:ext cx="3657600" cy="2334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Hydrogen Bonds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990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Hydrogen bonding is one of the most important interactions in biological </a:t>
            </a:r>
            <a:r>
              <a:rPr lang="en-MY" sz="2400" smtClean="0">
                <a:solidFill>
                  <a:srgbClr val="000099"/>
                </a:solidFill>
              </a:rPr>
              <a:t>molecules.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" y="1828800"/>
            <a:ext cx="533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Hydrogen bonding is an interaction between a covalently bonded hydrogen atom in a </a:t>
            </a:r>
            <a:r>
              <a:rPr lang="en-MY" sz="2400">
                <a:solidFill>
                  <a:srgbClr val="C00000"/>
                </a:solidFill>
              </a:rPr>
              <a:t>donor group </a:t>
            </a:r>
            <a:r>
              <a:rPr lang="en-MY" sz="2400">
                <a:solidFill>
                  <a:srgbClr val="000099"/>
                </a:solidFill>
              </a:rPr>
              <a:t>and a pair of non-covalent electrons on an </a:t>
            </a:r>
            <a:r>
              <a:rPr lang="en-MY" sz="2400">
                <a:solidFill>
                  <a:srgbClr val="C00000"/>
                </a:solidFill>
              </a:rPr>
              <a:t>acceptor </a:t>
            </a:r>
            <a:r>
              <a:rPr lang="en-MY" sz="2400" smtClean="0">
                <a:solidFill>
                  <a:srgbClr val="C00000"/>
                </a:solidFill>
              </a:rPr>
              <a:t>group</a:t>
            </a:r>
            <a:r>
              <a:rPr lang="en-MY" sz="2400" smtClean="0">
                <a:solidFill>
                  <a:srgbClr val="000099"/>
                </a:solidFill>
              </a:rPr>
              <a:t>. 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4038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The ability of a group to act as a hydrogen bond donor depends on its electronegativity.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4800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-	Generally</a:t>
            </a:r>
            <a:r>
              <a:rPr lang="en-MY" sz="2400">
                <a:solidFill>
                  <a:srgbClr val="000099"/>
                </a:solidFill>
              </a:rPr>
              <a:t>, in biological systems, only O and N have sufficient </a:t>
            </a:r>
            <a:r>
              <a:rPr lang="en-MY" sz="2400" smtClean="0">
                <a:solidFill>
                  <a:srgbClr val="000099"/>
                </a:solidFill>
              </a:rPr>
              <a:t>electronegativity. </a:t>
            </a:r>
            <a:endParaRPr lang="en-MY" sz="240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62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Hydrogen Bonds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Hydrogen </a:t>
            </a:r>
            <a:r>
              <a:rPr lang="en-MY" sz="2400" smtClean="0">
                <a:solidFill>
                  <a:srgbClr val="000099"/>
                </a:solidFill>
              </a:rPr>
              <a:t>bonds is very important and has many unique property: 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18288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2.	 </a:t>
            </a:r>
            <a:r>
              <a:rPr lang="en-MY" sz="2400" smtClean="0">
                <a:solidFill>
                  <a:srgbClr val="000099"/>
                </a:solidFill>
              </a:rPr>
              <a:t>Tetrahedral shape.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14478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1. </a:t>
            </a:r>
            <a:r>
              <a:rPr lang="en-MY" sz="2400" smtClean="0">
                <a:solidFill>
                  <a:srgbClr val="000099"/>
                </a:solidFill>
              </a:rPr>
              <a:t>Forms </a:t>
            </a:r>
            <a:r>
              <a:rPr lang="en-MY" sz="2400">
                <a:solidFill>
                  <a:srgbClr val="000099"/>
                </a:solidFill>
              </a:rPr>
              <a:t>H bonds with itself and other </a:t>
            </a:r>
            <a:r>
              <a:rPr lang="en-MY" sz="2400" smtClean="0">
                <a:solidFill>
                  <a:srgbClr val="000099"/>
                </a:solidFill>
              </a:rPr>
              <a:t>molecules.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25908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4.</a:t>
            </a:r>
            <a:r>
              <a:rPr lang="en-MY" sz="2400">
                <a:solidFill>
                  <a:srgbClr val="000099"/>
                </a:solidFill>
              </a:rPr>
              <a:t>	 </a:t>
            </a:r>
            <a:r>
              <a:rPr lang="en-MY" sz="2400" smtClean="0">
                <a:solidFill>
                  <a:srgbClr val="000099"/>
                </a:solidFill>
              </a:rPr>
              <a:t>Most </a:t>
            </a:r>
            <a:r>
              <a:rPr lang="en-MY" sz="2400">
                <a:solidFill>
                  <a:srgbClr val="000099"/>
                </a:solidFill>
              </a:rPr>
              <a:t>specific of non-covalent </a:t>
            </a:r>
            <a:r>
              <a:rPr lang="en-MY" sz="2400" smtClean="0">
                <a:solidFill>
                  <a:srgbClr val="000099"/>
                </a:solidFill>
              </a:rPr>
              <a:t>interactions.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22098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3. </a:t>
            </a:r>
            <a:r>
              <a:rPr lang="en-MY" sz="2400" dirty="0" smtClean="0">
                <a:solidFill>
                  <a:srgbClr val="000099"/>
                </a:solidFill>
              </a:rPr>
              <a:t>Stronger </a:t>
            </a:r>
            <a:r>
              <a:rPr lang="en-MY" sz="2400" dirty="0">
                <a:solidFill>
                  <a:srgbClr val="000099"/>
                </a:solidFill>
              </a:rPr>
              <a:t>than other non-covalent </a:t>
            </a:r>
            <a:r>
              <a:rPr lang="en-MY" sz="2400" dirty="0" smtClean="0">
                <a:solidFill>
                  <a:srgbClr val="000099"/>
                </a:solidFill>
              </a:rPr>
              <a:t>bonds.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29718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5. </a:t>
            </a:r>
            <a:r>
              <a:rPr lang="en-MY" sz="2400" smtClean="0">
                <a:solidFill>
                  <a:srgbClr val="000099"/>
                </a:solidFill>
              </a:rPr>
              <a:t>Responsible </a:t>
            </a:r>
            <a:r>
              <a:rPr lang="en-MY" sz="2400">
                <a:solidFill>
                  <a:srgbClr val="000099"/>
                </a:solidFill>
              </a:rPr>
              <a:t>for </a:t>
            </a:r>
            <a:r>
              <a:rPr lang="en-MY" sz="2400" smtClean="0">
                <a:solidFill>
                  <a:srgbClr val="000099"/>
                </a:solidFill>
              </a:rPr>
              <a:t>thermal properties.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3424535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6</a:t>
            </a:r>
            <a:r>
              <a:rPr lang="en-MY" sz="2400" dirty="0" smtClean="0">
                <a:solidFill>
                  <a:srgbClr val="000099"/>
                </a:solidFill>
              </a:rPr>
              <a:t>. Both </a:t>
            </a:r>
            <a:r>
              <a:rPr lang="en-MY" sz="2400" dirty="0">
                <a:solidFill>
                  <a:srgbClr val="000099"/>
                </a:solidFill>
              </a:rPr>
              <a:t>a H bond acceptor and </a:t>
            </a:r>
            <a:r>
              <a:rPr lang="en-MY" sz="2400" dirty="0" smtClean="0">
                <a:solidFill>
                  <a:srgbClr val="000099"/>
                </a:solidFill>
              </a:rPr>
              <a:t>donor.</a:t>
            </a:r>
            <a:endParaRPr lang="en-MY" sz="2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54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5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 dirty="0">
                <a:solidFill>
                  <a:srgbClr val="C00000"/>
                </a:solidFill>
              </a:rPr>
              <a:t>Hydrogen Bonds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Examples of biologically relevant hydrogen bonds.</a:t>
            </a:r>
            <a:endParaRPr lang="en-MY" sz="2400">
              <a:solidFill>
                <a:srgbClr val="000099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84365"/>
            <a:ext cx="8458200" cy="217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733800"/>
            <a:ext cx="5660232" cy="300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303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Hydrogen Bonds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Examples of biologically relevant hydrogen bonds.</a:t>
            </a:r>
            <a:endParaRPr lang="en-MY" sz="2400">
              <a:solidFill>
                <a:srgbClr val="000099"/>
              </a:solidFill>
            </a:endParaRP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524000"/>
            <a:ext cx="6928819" cy="517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172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 dirty="0">
                <a:solidFill>
                  <a:srgbClr val="C00000"/>
                </a:solidFill>
              </a:rPr>
              <a:t>Strong and Weak </a:t>
            </a:r>
            <a:r>
              <a:rPr lang="en-MY" sz="3600" dirty="0" smtClean="0">
                <a:solidFill>
                  <a:srgbClr val="C00000"/>
                </a:solidFill>
              </a:rPr>
              <a:t>Hydrogen Bonds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9906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The strongest hydrogen bonds have the donor atom and the acceptor atom 180</a:t>
            </a:r>
            <a:r>
              <a:rPr lang="en-MY" sz="2400" baseline="30000" dirty="0">
                <a:solidFill>
                  <a:srgbClr val="000099"/>
                </a:solidFill>
              </a:rPr>
              <a:t>o</a:t>
            </a:r>
            <a:r>
              <a:rPr lang="en-MY" sz="2400" dirty="0">
                <a:solidFill>
                  <a:srgbClr val="000099"/>
                </a:solidFill>
              </a:rPr>
              <a:t> </a:t>
            </a:r>
            <a:r>
              <a:rPr lang="en-MY" sz="2400" dirty="0" smtClean="0">
                <a:solidFill>
                  <a:srgbClr val="000099"/>
                </a:solidFill>
              </a:rPr>
              <a:t>apart.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" y="18288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Non-linear hydrogen bonds are </a:t>
            </a:r>
            <a:r>
              <a:rPr lang="en-MY" sz="2400" smtClean="0">
                <a:solidFill>
                  <a:srgbClr val="000099"/>
                </a:solidFill>
              </a:rPr>
              <a:t>weaker.</a:t>
            </a:r>
            <a:endParaRPr lang="en-MY" sz="2400">
              <a:solidFill>
                <a:srgbClr val="000099"/>
              </a:solidFill>
            </a:endParaRPr>
          </a:p>
        </p:txBody>
      </p:sp>
      <p:pic>
        <p:nvPicPr>
          <p:cNvPr id="10" name="Picture 4" descr="waterhbond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438400"/>
            <a:ext cx="52578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91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Non – covalent Bonds or Forces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817203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Other non-covalent </a:t>
            </a:r>
            <a:r>
              <a:rPr lang="en-MY" sz="2400" dirty="0">
                <a:solidFill>
                  <a:srgbClr val="000099"/>
                </a:solidFill>
              </a:rPr>
              <a:t>bonds </a:t>
            </a:r>
            <a:r>
              <a:rPr lang="en-MY" sz="2400" dirty="0" smtClean="0">
                <a:solidFill>
                  <a:srgbClr val="000099"/>
                </a:solidFill>
              </a:rPr>
              <a:t>that determine </a:t>
            </a:r>
            <a:r>
              <a:rPr lang="en-MY" sz="2400" dirty="0">
                <a:solidFill>
                  <a:srgbClr val="000099"/>
                </a:solidFill>
              </a:rPr>
              <a:t>the complexity of molecular </a:t>
            </a:r>
            <a:r>
              <a:rPr lang="en-MY" sz="2400" dirty="0" smtClean="0">
                <a:solidFill>
                  <a:srgbClr val="000099"/>
                </a:solidFill>
              </a:rPr>
              <a:t>interactions: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4478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The 3-D structures of most macromolecules are </a:t>
            </a:r>
            <a:r>
              <a:rPr lang="en-MY" sz="2400" dirty="0" smtClean="0">
                <a:solidFill>
                  <a:srgbClr val="000099"/>
                </a:solidFill>
              </a:rPr>
              <a:t>results </a:t>
            </a:r>
            <a:r>
              <a:rPr lang="en-MY" sz="2400" dirty="0">
                <a:solidFill>
                  <a:srgbClr val="000099"/>
                </a:solidFill>
              </a:rPr>
              <a:t>of the collective influence of the many weak individual </a:t>
            </a:r>
            <a:r>
              <a:rPr lang="en-MY" sz="2400" dirty="0" smtClean="0">
                <a:solidFill>
                  <a:srgbClr val="000099"/>
                </a:solidFill>
              </a:rPr>
              <a:t>interactions.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9718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-	Size</a:t>
            </a:r>
            <a:r>
              <a:rPr lang="en-MY" sz="2400" dirty="0">
                <a:solidFill>
                  <a:srgbClr val="C00000"/>
                </a:solidFill>
              </a:rPr>
              <a:t>, shape and type of interaction </a:t>
            </a:r>
            <a:r>
              <a:rPr lang="en-MY" sz="2400" dirty="0" smtClean="0">
                <a:solidFill>
                  <a:srgbClr val="C00000"/>
                </a:solidFill>
              </a:rPr>
              <a:t>must also be </a:t>
            </a:r>
            <a:r>
              <a:rPr lang="en-MY" sz="2400" dirty="0">
                <a:solidFill>
                  <a:srgbClr val="C00000"/>
                </a:solidFill>
              </a:rPr>
              <a:t>correct for </a:t>
            </a:r>
            <a:r>
              <a:rPr lang="en-MY" sz="2400" dirty="0" smtClean="0">
                <a:solidFill>
                  <a:srgbClr val="C00000"/>
                </a:solidFill>
              </a:rPr>
              <a:t>binding.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22098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233363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- Single </a:t>
            </a:r>
            <a:r>
              <a:rPr lang="en-MY" sz="2400" dirty="0">
                <a:solidFill>
                  <a:srgbClr val="C00000"/>
                </a:solidFill>
              </a:rPr>
              <a:t>interactions are typically not sufficient to hold two </a:t>
            </a:r>
            <a:r>
              <a:rPr lang="en-MY" sz="2400" dirty="0" smtClean="0">
                <a:solidFill>
                  <a:srgbClr val="C00000"/>
                </a:solidFill>
              </a:rPr>
              <a:t>species/biomolecules </a:t>
            </a:r>
            <a:r>
              <a:rPr lang="en-MY" sz="2400" dirty="0">
                <a:solidFill>
                  <a:srgbClr val="C00000"/>
                </a:solidFill>
              </a:rPr>
              <a:t>together</a:t>
            </a:r>
            <a:r>
              <a:rPr lang="en-MY" sz="2400" dirty="0" smtClean="0">
                <a:solidFill>
                  <a:srgbClr val="C00000"/>
                </a:solidFill>
              </a:rPr>
              <a:t>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9906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Hydrogens bonds are not the only forces that shape biomolecules.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49530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2.	 Charge–Charge Interactions.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5720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1. Hydrophobic Interactions.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7150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4.</a:t>
            </a:r>
            <a:r>
              <a:rPr lang="en-MY" sz="2400" dirty="0">
                <a:solidFill>
                  <a:srgbClr val="000099"/>
                </a:solidFill>
              </a:rPr>
              <a:t>	 Van der Waals Forces.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340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3. </a:t>
            </a:r>
            <a:r>
              <a:rPr lang="en-MY" sz="2400" dirty="0" smtClean="0">
                <a:solidFill>
                  <a:srgbClr val="000099"/>
                </a:solidFill>
              </a:rPr>
              <a:t>Electrostatic </a:t>
            </a:r>
            <a:r>
              <a:rPr lang="en-MY" sz="2400" dirty="0">
                <a:solidFill>
                  <a:srgbClr val="000099"/>
                </a:solidFill>
              </a:rPr>
              <a:t>interaction.</a:t>
            </a:r>
          </a:p>
        </p:txBody>
      </p:sp>
    </p:spTree>
    <p:extLst>
      <p:ext uri="{BB962C8B-B14F-4D97-AF65-F5344CB8AC3E}">
        <p14:creationId xmlns:p14="http://schemas.microsoft.com/office/powerpoint/2010/main" val="338715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Non – covalent Bonds or Forces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129135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-	Non-covalent </a:t>
            </a:r>
            <a:r>
              <a:rPr lang="en-MY" sz="2400" dirty="0">
                <a:solidFill>
                  <a:srgbClr val="C00000"/>
                </a:solidFill>
              </a:rPr>
              <a:t>bonds are 10 –100 times weaker than covalent bonds.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13716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7800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-	Non-covalent </a:t>
            </a:r>
            <a:r>
              <a:rPr lang="en-MY" sz="2400" dirty="0">
                <a:solidFill>
                  <a:srgbClr val="C00000"/>
                </a:solidFill>
              </a:rPr>
              <a:t>bonds are </a:t>
            </a:r>
            <a:r>
              <a:rPr lang="en-MY" sz="2400" dirty="0" smtClean="0">
                <a:solidFill>
                  <a:srgbClr val="C00000"/>
                </a:solidFill>
              </a:rPr>
              <a:t>reversible.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17526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7800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-	Non-covalent </a:t>
            </a:r>
            <a:r>
              <a:rPr lang="en-MY" sz="2400" dirty="0">
                <a:solidFill>
                  <a:srgbClr val="C00000"/>
                </a:solidFill>
              </a:rPr>
              <a:t>interactions are </a:t>
            </a:r>
            <a:r>
              <a:rPr lang="en-MY" sz="2400" dirty="0" smtClean="0">
                <a:solidFill>
                  <a:srgbClr val="C00000"/>
                </a:solidFill>
              </a:rPr>
              <a:t>specific.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" y="9906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Several properties of non-covalent bonds include.</a:t>
            </a:r>
            <a:endParaRPr lang="en-MY" sz="2400" dirty="0">
              <a:solidFill>
                <a:srgbClr val="000099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640" y="2960131"/>
            <a:ext cx="5022760" cy="377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768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3065</TotalTime>
  <Words>1043</Words>
  <Application>Microsoft Office PowerPoint</Application>
  <PresentationFormat>On-screen Show (4:3)</PresentationFormat>
  <Paragraphs>119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mv</dc:creator>
  <cp:lastModifiedBy>ming sii</cp:lastModifiedBy>
  <cp:revision>275</cp:revision>
  <dcterms:created xsi:type="dcterms:W3CDTF">2011-02-28T02:05:40Z</dcterms:created>
  <dcterms:modified xsi:type="dcterms:W3CDTF">2020-01-27T12:41:42Z</dcterms:modified>
</cp:coreProperties>
</file>